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02" r:id="rId2"/>
    <p:sldId id="310" r:id="rId3"/>
    <p:sldId id="311" r:id="rId4"/>
    <p:sldId id="312" r:id="rId5"/>
    <p:sldId id="295" r:id="rId6"/>
    <p:sldId id="325" r:id="rId7"/>
    <p:sldId id="322" r:id="rId8"/>
    <p:sldId id="323" r:id="rId9"/>
    <p:sldId id="321" r:id="rId10"/>
    <p:sldId id="296" r:id="rId11"/>
    <p:sldId id="326" r:id="rId12"/>
    <p:sldId id="320" r:id="rId13"/>
    <p:sldId id="324" r:id="rId14"/>
    <p:sldId id="316" r:id="rId15"/>
    <p:sldId id="319" r:id="rId16"/>
    <p:sldId id="318" r:id="rId17"/>
    <p:sldId id="313" r:id="rId18"/>
    <p:sldId id="315" r:id="rId19"/>
    <p:sldId id="314" r:id="rId20"/>
    <p:sldId id="294" r:id="rId21"/>
    <p:sldId id="293" r:id="rId22"/>
    <p:sldId id="317" r:id="rId23"/>
    <p:sldId id="304" r:id="rId24"/>
    <p:sldId id="292" r:id="rId25"/>
    <p:sldId id="307" r:id="rId26"/>
    <p:sldId id="309" r:id="rId27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CC00"/>
    <a:srgbClr val="0099CC"/>
    <a:srgbClr val="FF6600"/>
    <a:srgbClr val="99FFCC"/>
    <a:srgbClr val="B5EE00"/>
    <a:srgbClr val="6ABF0E"/>
    <a:srgbClr val="FA8600"/>
    <a:srgbClr val="B3B4B7"/>
    <a:srgbClr val="00743B"/>
    <a:srgbClr val="FBB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2934" y="-1518"/>
      </p:cViewPr>
      <p:guideLst>
        <p:guide orient="horz" pos="4192"/>
        <p:guide pos="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FC0FB3-05D6-48C9-B10E-D496DB31A06B}" type="datetime1">
              <a:rPr lang="da-DK"/>
              <a:pPr/>
              <a:t>10-01-2013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5435C4-71E1-422B-8C65-8B8A49689484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2350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4F87E997-21E1-4A37-8C72-4D0DDAC83BCB}" type="datetime1">
              <a:rPr lang="da-DK"/>
              <a:pPr/>
              <a:t>10-01-2013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48F529C1-560E-4615-B1B5-BDE72F9684D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704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storedanske.dk/Natur_og_milj%c3%b8/Botanik/Plantefysiologi/cellulose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Lignin er efter </a:t>
            </a:r>
            <a:r>
              <a:rPr lang="da-DK" dirty="0" smtClean="0">
                <a:hlinkClick r:id="rId3"/>
              </a:rPr>
              <a:t>cellulose</a:t>
            </a:r>
            <a:r>
              <a:rPr lang="da-DK" dirty="0" smtClean="0"/>
              <a:t> det stof, der forekommer i størst mængde i </a:t>
            </a:r>
            <a:r>
              <a:rPr lang="da-DK" smtClean="0"/>
              <a:t>planteriget. Ligninindhold</a:t>
            </a:r>
            <a:r>
              <a:rPr lang="da-DK" dirty="0" smtClean="0"/>
              <a:t>: </a:t>
            </a:r>
            <a:r>
              <a:rPr lang="da-DK" dirty="0" err="1" smtClean="0"/>
              <a:t>risskaller</a:t>
            </a:r>
            <a:r>
              <a:rPr lang="da-DK" dirty="0" smtClean="0"/>
              <a:t> 40%, nåletræer 25-30%, løvtræer 20-25% og hvedehalm 14-17%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529C1-560E-4615-B1B5-BDE72F9684DC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633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B73ADD-C54B-4A2C-982A-C968B94AD630}" type="datetime1">
              <a:rPr lang="da-DK" smtClean="0"/>
              <a:pPr/>
              <a:t>10-01-2013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FB1CA-4390-4E41-A37E-26CF5B64E35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0FC7F-9EB4-4609-B770-26C3F1EF66D4}" type="datetime1">
              <a:rPr lang="da-DK" smtClean="0"/>
              <a:pPr/>
              <a:t>10-01-2013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4A368-AAC3-427C-B65B-2AC5BC21A26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E0EA7E-80D6-4153-92BE-CBA5DF77F4F8}" type="datetime1">
              <a:rPr lang="da-DK" smtClean="0"/>
              <a:pPr/>
              <a:t>10-01-2013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B5EE2-A15C-46F3-BE0D-12900CC20A9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5115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68836"/>
            <a:ext cx="8229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98CEA-11B2-4C4B-8C2A-F95591B87D36}" type="datetime1">
              <a:rPr lang="da-DK"/>
              <a:pPr>
                <a:defRPr/>
              </a:pPr>
              <a:t>10-01-2013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784059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750F6-377C-4935-98E8-FCB57E5BF3E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9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0E236-44CF-4880-A37E-FF334CB19E76}" type="datetime1">
              <a:rPr lang="da-DK" smtClean="0"/>
              <a:pPr/>
              <a:t>10-01-2013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A9C5E-465D-462D-9BFF-9B15B458DDA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0F055-F493-437A-A6E4-F0482040521E}" type="datetime1">
              <a:rPr lang="da-DK" smtClean="0"/>
              <a:pPr/>
              <a:t>10-01-2013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681D9-52A5-4EA1-A47C-6470BB69E17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010AF8-89AF-42B5-BABE-01AD340A6770}" type="datetime1">
              <a:rPr lang="da-DK" smtClean="0"/>
              <a:pPr/>
              <a:t>10-01-2013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F6623-3694-4A30-A361-3409B1E4858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56586-42C7-4C62-9024-AFB27D1940C1}" type="datetime1">
              <a:rPr lang="da-DK" smtClean="0"/>
              <a:pPr/>
              <a:t>10-01-2013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47135-3C78-47F4-8713-9BEC000F6C2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25C704-8C89-4F23-A06A-BAD352784F34}" type="datetime1">
              <a:rPr lang="da-DK" smtClean="0"/>
              <a:pPr/>
              <a:t>10-01-2013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916BE-ED3E-452B-8B03-764DCD0F2C8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BAE4FE-3EC8-4EDE-9FC5-70ED9A5C03D6}" type="datetime1">
              <a:rPr lang="da-DK" smtClean="0"/>
              <a:pPr/>
              <a:t>10-01-2013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BB698-1259-42B4-B764-FBEEE51E92F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7785B7-29B1-4639-B5D9-F9DF530C70BC}" type="datetime1">
              <a:rPr lang="da-DK" smtClean="0"/>
              <a:pPr/>
              <a:t>10-01-2013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8333B-DADB-422C-8E42-1A109A70DD0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58D95-7F3A-46D0-95EC-35D35BDCB6CD}" type="datetime1">
              <a:rPr lang="da-DK" smtClean="0"/>
              <a:pPr/>
              <a:t>10-01-2013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33F62-3274-4E5D-9EB5-15290B8515F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A6EA4F77-A12A-4CFC-A51A-C1A2D4FCEEF8}" type="datetime1">
              <a:rPr lang="da-DK" smtClean="0"/>
              <a:pPr/>
              <a:t>10-01-2013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59E877D0-6B0E-4FCD-B87F-CDFB3CD14920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031" name="Billede 6" descr="gras.jpg"/>
          <p:cNvPicPr>
            <a:picLocks noChangeAspect="1"/>
          </p:cNvPicPr>
          <p:nvPr/>
        </p:nvPicPr>
        <p:blipFill>
          <a:blip r:embed="rId14"/>
          <a:srcRect r="16748" b="9171"/>
          <a:stretch>
            <a:fillRect/>
          </a:stretch>
        </p:blipFill>
        <p:spPr bwMode="auto">
          <a:xfrm flipH="1">
            <a:off x="0" y="5191125"/>
            <a:ext cx="4724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1" descr="ØKOLOGISK-LOGO_FINAL_til_økologi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43888" y="5803900"/>
            <a:ext cx="6969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6" descr="gras.jpg"/>
          <p:cNvPicPr>
            <a:picLocks noChangeAspect="1"/>
          </p:cNvPicPr>
          <p:nvPr userDrawn="1"/>
        </p:nvPicPr>
        <p:blipFill>
          <a:blip r:embed="rId14"/>
          <a:srcRect r="16748" b="9171"/>
          <a:stretch>
            <a:fillRect/>
          </a:stretch>
        </p:blipFill>
        <p:spPr bwMode="auto">
          <a:xfrm flipH="1">
            <a:off x="0" y="5191125"/>
            <a:ext cx="4724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ØKOLOGISK-LOGO_FINAL_til_økologi.gif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243888" y="5803900"/>
            <a:ext cx="6969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ilifan.dk/images/dyrkning/spire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3"/>
            <a:ext cx="9144000" cy="716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201" y="4802438"/>
            <a:ext cx="8957617" cy="1207485"/>
          </a:xfrm>
          <a:solidFill>
            <a:srgbClr val="BC6700"/>
          </a:solidFill>
        </p:spPr>
        <p:txBody>
          <a:bodyPr/>
          <a:lstStyle/>
          <a:p>
            <a:r>
              <a:rPr lang="da-DK" sz="2800" dirty="0" smtClean="0"/>
              <a:t>Opbygning af humus og jordbundsfrugtbarhed ved </a:t>
            </a:r>
            <a:br>
              <a:rPr lang="da-DK" sz="2800" dirty="0" smtClean="0"/>
            </a:br>
            <a:r>
              <a:rPr lang="da-DK" sz="2800" dirty="0" smtClean="0"/>
              <a:t>mikrobiel karbonisering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2404832" y="6273259"/>
            <a:ext cx="468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  <a:latin typeface="Century" pitchFamily="18" charset="0"/>
              </a:rPr>
              <a:t>v/ Martin Beck, Økologisk Landsforening</a:t>
            </a:r>
            <a:endParaRPr lang="da-DK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03563"/>
            <a:ext cx="8229599" cy="655639"/>
          </a:xfrm>
          <a:gradFill>
            <a:gsLst>
              <a:gs pos="0">
                <a:schemeClr val="accent1">
                  <a:tint val="66000"/>
                  <a:satMod val="160000"/>
                  <a:alpha val="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da-DK" dirty="0" smtClean="0"/>
              <a:t>Bioreaktor med biogas produktion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94018"/>
          </a:xfrm>
          <a:solidFill>
            <a:schemeClr val="accent1">
              <a:alpha val="26000"/>
            </a:schemeClr>
          </a:solidFill>
        </p:spPr>
        <p:txBody>
          <a:bodyPr/>
          <a:lstStyle/>
          <a:p>
            <a:r>
              <a:rPr lang="da-DK" dirty="0" smtClean="0"/>
              <a:t>K</a:t>
            </a:r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5122" name="Picture 2" descr="http://journeytoforever.org/biofuel_library/z-image/jp_dige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1"/>
            <a:ext cx="8229600" cy="528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7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9" y="371476"/>
            <a:ext cx="8612187" cy="575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8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256"/>
            <a:ext cx="9144000" cy="702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5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174172"/>
            <a:ext cx="4868409" cy="636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3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75385"/>
            <a:ext cx="8229600" cy="1143000"/>
          </a:xfrm>
        </p:spPr>
        <p:txBody>
          <a:bodyPr/>
          <a:lstStyle/>
          <a:p>
            <a:r>
              <a:rPr lang="da-DK" dirty="0" smtClean="0"/>
              <a:t>Hvorfor forbedre jordbundsfrugtbarheden?</a:t>
            </a:r>
            <a:endParaRPr lang="da-DK" dirty="0"/>
          </a:p>
        </p:txBody>
      </p:sp>
      <p:sp>
        <p:nvSpPr>
          <p:cNvPr id="4" name="Pladsholder til indhold 2"/>
          <p:cNvSpPr txBox="1">
            <a:spLocks/>
          </p:cNvSpPr>
          <p:nvPr/>
        </p:nvSpPr>
        <p:spPr>
          <a:xfrm>
            <a:off x="457200" y="1698171"/>
            <a:ext cx="8229600" cy="44279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Kompost gøder jorden</a:t>
            </a:r>
          </a:p>
          <a:p>
            <a:r>
              <a:rPr lang="da-DK" dirty="0" smtClean="0"/>
              <a:t>Gødning af planterne bliver overflødig</a:t>
            </a:r>
          </a:p>
          <a:p>
            <a:r>
              <a:rPr lang="da-DK" dirty="0" smtClean="0"/>
              <a:t>Forbedring af jordens vandbindingsevne (20 X større)</a:t>
            </a:r>
          </a:p>
          <a:p>
            <a:r>
              <a:rPr lang="da-DK" dirty="0" smtClean="0"/>
              <a:t>95 % af jordens N findes i den organiske fraktion, 45 % af forfor</a:t>
            </a:r>
            <a:endParaRPr lang="da-DK" dirty="0"/>
          </a:p>
          <a:p>
            <a:r>
              <a:rPr lang="da-DK" dirty="0" smtClean="0"/>
              <a:t>Bakteriel N2-fixering</a:t>
            </a:r>
          </a:p>
          <a:p>
            <a:r>
              <a:rPr lang="da-DK" dirty="0" smtClean="0"/>
              <a:t>Klimavenligt: binding af kulstof i jorden</a:t>
            </a:r>
          </a:p>
          <a:p>
            <a:r>
              <a:rPr lang="da-DK" dirty="0" smtClean="0"/>
              <a:t>Kompost har helende egenskaber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73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850557"/>
              </p:ext>
            </p:extLst>
          </p:nvPr>
        </p:nvGraphicFramePr>
        <p:xfrm>
          <a:off x="457200" y="638629"/>
          <a:ext cx="8048172" cy="4975811"/>
        </p:xfrm>
        <a:graphic>
          <a:graphicData uri="http://schemas.openxmlformats.org/drawingml/2006/table">
            <a:tbl>
              <a:tblPr firstRow="1" firstCol="1" bandRow="1"/>
              <a:tblGrid>
                <a:gridCol w="2539232"/>
                <a:gridCol w="233758"/>
                <a:gridCol w="2286955"/>
                <a:gridCol w="162560"/>
                <a:gridCol w="2825667"/>
              </a:tblGrid>
              <a:tr h="1436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Mere </a:t>
                      </a:r>
                      <a:r>
                        <a:rPr lang="da-DK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stabil jordbundsstruktur</a:t>
                      </a:r>
                      <a:endParaRPr lang="da-DK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Bedre infiltration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Bedre at bearbejde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Reduktion af energiforbruget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Større evne til at </a:t>
                      </a:r>
                      <a:r>
                        <a:rPr lang="da-DK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holde på næringsstoffer</a:t>
                      </a:r>
                      <a:endParaRPr lang="da-DK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Øget næringsstof tilgængelighed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Højere </a:t>
                      </a:r>
                      <a:r>
                        <a:rPr lang="da-DK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jordtemperatur</a:t>
                      </a:r>
                      <a:endParaRPr lang="da-DK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Bedre </a:t>
                      </a:r>
                      <a:r>
                        <a:rPr lang="da-D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fremspiring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Afgrøder kommer hurtigere fra start – mindre ukrudt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6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Højere </a:t>
                      </a:r>
                      <a:r>
                        <a:rPr lang="da-DK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vandholdningsevne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Mindre udsat ved vejr-ekstremer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Opbygning af jordbundsfrugtbarheden via kompostering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Phyto</a:t>
                      </a:r>
                      <a:r>
                        <a:rPr lang="da-DK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-sanerende effekt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Undertrykkelse af jordbårne </a:t>
                      </a:r>
                      <a:r>
                        <a:rPr lang="da-D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plantesygdomme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Kronisk botulisme m. fl.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6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Klimavenligt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Binding af kulstof i jorden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Mindre udsat for </a:t>
                      </a:r>
                      <a:r>
                        <a:rPr lang="da-DK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erosion</a:t>
                      </a:r>
                      <a:endParaRPr lang="da-DK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Reduceret tab af muldjord ved vind og vanderosion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Forbedring af </a:t>
                      </a:r>
                      <a:r>
                        <a:rPr lang="da-DK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biodiversiteten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da-DK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da-DK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over og under jorden</a:t>
                      </a:r>
                      <a:endParaRPr lang="da-DK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32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51156"/>
            <a:ext cx="87249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56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Definitioner</a:t>
            </a:r>
            <a:endParaRPr lang="da-DK" dirty="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Kompostering: Mikrobiel nedbrydning af organisk stof til varige humus</a:t>
            </a:r>
          </a:p>
          <a:p>
            <a:r>
              <a:rPr lang="da-DK" dirty="0"/>
              <a:t>Humus: </a:t>
            </a:r>
            <a:r>
              <a:rPr lang="da-DK" dirty="0" smtClean="0"/>
              <a:t>Stabiliseret organisk materiale</a:t>
            </a:r>
          </a:p>
          <a:p>
            <a:r>
              <a:rPr lang="da-DK" dirty="0" err="1" smtClean="0"/>
              <a:t>Huminstoffer</a:t>
            </a:r>
            <a:r>
              <a:rPr lang="da-DK" dirty="0"/>
              <a:t>, gruppe af </a:t>
            </a:r>
            <a:r>
              <a:rPr lang="da-DK" dirty="0" smtClean="0"/>
              <a:t>stabile stoffer </a:t>
            </a:r>
            <a:r>
              <a:rPr lang="da-DK" dirty="0"/>
              <a:t>med stor evne til at binde næringsstoffer</a:t>
            </a:r>
          </a:p>
          <a:p>
            <a:r>
              <a:rPr lang="da-DK" dirty="0" err="1" smtClean="0"/>
              <a:t>Forrådelse</a:t>
            </a:r>
            <a:r>
              <a:rPr lang="da-DK" dirty="0" smtClean="0"/>
              <a:t> (tysk: </a:t>
            </a:r>
            <a:r>
              <a:rPr lang="da-DK" dirty="0" err="1" smtClean="0"/>
              <a:t>Fäulnis</a:t>
            </a:r>
            <a:r>
              <a:rPr lang="da-DK" dirty="0" smtClean="0"/>
              <a:t>) </a:t>
            </a:r>
            <a:r>
              <a:rPr lang="da-DK" dirty="0" err="1" smtClean="0"/>
              <a:t>anaerob</a:t>
            </a:r>
            <a:r>
              <a:rPr lang="da-DK" dirty="0" smtClean="0"/>
              <a:t> (-ilt) proces</a:t>
            </a:r>
          </a:p>
          <a:p>
            <a:r>
              <a:rPr lang="da-DK" dirty="0"/>
              <a:t>O</a:t>
            </a:r>
            <a:r>
              <a:rPr lang="da-DK" dirty="0" smtClean="0"/>
              <a:t>msætning (tysk: Rotte) aerob (+ilt) proces</a:t>
            </a:r>
          </a:p>
          <a:p>
            <a:r>
              <a:rPr lang="da-DK" dirty="0" err="1" smtClean="0"/>
              <a:t>Rhizosfære</a:t>
            </a:r>
            <a:r>
              <a:rPr lang="da-DK" dirty="0" smtClean="0"/>
              <a:t>: Jordvolumen 1 mm omkring planterødder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297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Bakterier</a:t>
            </a:r>
            <a:endParaRPr lang="da-DK" dirty="0"/>
          </a:p>
        </p:txBody>
      </p:sp>
      <p:sp>
        <p:nvSpPr>
          <p:cNvPr id="3" name="Pladsholder til indhol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Log-fase: Identificering af det omgivne materiale</a:t>
            </a:r>
          </a:p>
          <a:p>
            <a:endParaRPr lang="da-DK" dirty="0"/>
          </a:p>
          <a:p>
            <a:r>
              <a:rPr lang="da-DK" dirty="0" smtClean="0"/>
              <a:t>Lag-fase: Opformering til ønsket antal</a:t>
            </a:r>
          </a:p>
          <a:p>
            <a:endParaRPr lang="da-DK" dirty="0"/>
          </a:p>
          <a:p>
            <a:r>
              <a:rPr lang="da-DK" dirty="0" smtClean="0"/>
              <a:t>Nedbrydning: Bakterier arbejder til de er færdige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769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" y="1"/>
            <a:ext cx="9136603" cy="588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4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Bioreaktor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7" y="1600200"/>
            <a:ext cx="4100286" cy="310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3" y="1600201"/>
            <a:ext cx="4658492" cy="310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5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err="1" smtClean="0"/>
              <a:t>Terra-Preta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90638"/>
            <a:ext cx="3454399" cy="3511553"/>
          </a:xfrm>
        </p:spPr>
        <p:txBody>
          <a:bodyPr/>
          <a:lstStyle/>
          <a:p>
            <a:r>
              <a:rPr lang="da-DK" sz="2800" dirty="0" smtClean="0"/>
              <a:t>Sydamerikansk </a:t>
            </a:r>
            <a:r>
              <a:rPr lang="da-DK" sz="2800" dirty="0" err="1" smtClean="0"/>
              <a:t>antropogen</a:t>
            </a:r>
            <a:r>
              <a:rPr lang="da-DK" sz="2800" dirty="0" smtClean="0"/>
              <a:t> sortjord</a:t>
            </a:r>
          </a:p>
          <a:p>
            <a:r>
              <a:rPr lang="da-DK" sz="2800" dirty="0" smtClean="0"/>
              <a:t>Meget frugtbar jord</a:t>
            </a:r>
          </a:p>
          <a:p>
            <a:r>
              <a:rPr lang="da-DK" sz="2800" dirty="0" smtClean="0"/>
              <a:t>Højt kulstofindhold</a:t>
            </a:r>
          </a:p>
          <a:p>
            <a:r>
              <a:rPr lang="da-DK" sz="2800" dirty="0" smtClean="0"/>
              <a:t>Bruges som helende jord til at pode og opdyrke ørkener </a:t>
            </a:r>
          </a:p>
          <a:p>
            <a:endParaRPr lang="da-DK" sz="2800" dirty="0"/>
          </a:p>
          <a:p>
            <a:endParaRPr lang="da-DK" dirty="0"/>
          </a:p>
        </p:txBody>
      </p:sp>
      <p:pic>
        <p:nvPicPr>
          <p:cNvPr id="1026" name="Picture 2" descr="https://encrypted-tbn2.gstatic.com/images?q=tbn:ANd9GcR3uqjCPbCG-iKUAwT5RciRxSSc0N6J5d5ZnMz6iU934l1X0myX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99" y="1301524"/>
            <a:ext cx="4942116" cy="350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dsholder til indhold 2"/>
          <p:cNvSpPr txBox="1">
            <a:spLocks/>
          </p:cNvSpPr>
          <p:nvPr/>
        </p:nvSpPr>
        <p:spPr bwMode="auto">
          <a:xfrm>
            <a:off x="457200" y="4963886"/>
            <a:ext cx="7786914" cy="112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800" dirty="0" smtClean="0"/>
              <a:t>Er denne jord skabt ved iblanding af trækul eller ved mikrobiel karbonisering ?</a:t>
            </a:r>
          </a:p>
          <a:p>
            <a:endParaRPr lang="da-DK" sz="2800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98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Kompostering og mikrobiel karbonisering i praksis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6"/>
          </a:xfrm>
        </p:spPr>
        <p:txBody>
          <a:bodyPr/>
          <a:lstStyle/>
          <a:p>
            <a:r>
              <a:rPr lang="da-DK" sz="2800" dirty="0" smtClean="0"/>
              <a:t>Substrater: </a:t>
            </a:r>
            <a:r>
              <a:rPr lang="da-DK" sz="2800" dirty="0" err="1" smtClean="0"/>
              <a:t>lignin-holdigt</a:t>
            </a:r>
            <a:r>
              <a:rPr lang="da-DK" sz="2800" dirty="0" smtClean="0"/>
              <a:t> materiale (halm, tagrør, træflis…), ”tænd”- materiale (N-</a:t>
            </a:r>
            <a:r>
              <a:rPr lang="da-DK" sz="2800" dirty="0" err="1" smtClean="0"/>
              <a:t>holdigt</a:t>
            </a:r>
            <a:r>
              <a:rPr lang="da-DK" sz="2800" dirty="0" smtClean="0"/>
              <a:t>, </a:t>
            </a:r>
            <a:r>
              <a:rPr lang="da-DK" sz="2800" dirty="0" err="1" smtClean="0"/>
              <a:t>letnedbrydeligt</a:t>
            </a:r>
            <a:r>
              <a:rPr lang="da-DK" sz="2800" dirty="0" smtClean="0"/>
              <a:t>, husdyrgødning…)</a:t>
            </a:r>
          </a:p>
          <a:p>
            <a:r>
              <a:rPr lang="da-DK" sz="2800" dirty="0" smtClean="0"/>
              <a:t>Opsætning i stak, maks. 2 m  i højden. Køresilo kan bruges</a:t>
            </a:r>
          </a:p>
          <a:p>
            <a:r>
              <a:rPr lang="da-DK" sz="2800" dirty="0" smtClean="0"/>
              <a:t>Må gerne trykkes lidt fast</a:t>
            </a:r>
          </a:p>
          <a:p>
            <a:r>
              <a:rPr lang="da-DK" sz="2800" dirty="0" smtClean="0"/>
              <a:t>Tilsættes biodynamiske kompostpræparater</a:t>
            </a:r>
          </a:p>
          <a:p>
            <a:r>
              <a:rPr lang="da-DK" sz="2800" dirty="0" smtClean="0"/>
              <a:t>Hvis meget tør tilsættes vand</a:t>
            </a:r>
          </a:p>
          <a:p>
            <a:r>
              <a:rPr lang="da-DK" sz="2800" dirty="0" smtClean="0"/>
              <a:t>Gennemgår </a:t>
            </a:r>
            <a:r>
              <a:rPr lang="da-DK" sz="2800" dirty="0" err="1" smtClean="0"/>
              <a:t>anaerob</a:t>
            </a:r>
            <a:r>
              <a:rPr lang="da-DK" sz="2800" dirty="0" smtClean="0"/>
              <a:t> og aerob og en fast og gas-formet proces (ingen </a:t>
            </a:r>
            <a:r>
              <a:rPr lang="da-DK" sz="2800" dirty="0" err="1" smtClean="0"/>
              <a:t>beluftning</a:t>
            </a:r>
            <a:r>
              <a:rPr lang="da-DK" sz="2800" dirty="0" smtClean="0"/>
              <a:t>!)</a:t>
            </a:r>
          </a:p>
          <a:p>
            <a:r>
              <a:rPr lang="da-DK" sz="2800" dirty="0" smtClean="0"/>
              <a:t>Modner/komposterer i min. 8 uger</a:t>
            </a:r>
          </a:p>
        </p:txBody>
      </p:sp>
    </p:spTree>
    <p:extLst>
      <p:ext uri="{BB962C8B-B14F-4D97-AF65-F5344CB8AC3E}">
        <p14:creationId xmlns:p14="http://schemas.microsoft.com/office/powerpoint/2010/main" val="19931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Regnorm</a:t>
            </a:r>
            <a:endParaRPr lang="da-DK" dirty="0"/>
          </a:p>
        </p:txBody>
      </p:sp>
      <p:sp>
        <p:nvSpPr>
          <p:cNvPr id="3" name="Titel 1"/>
          <p:cNvSpPr txBox="1">
            <a:spLocks/>
          </p:cNvSpPr>
          <p:nvPr/>
        </p:nvSpPr>
        <p:spPr bwMode="auto">
          <a:xfrm>
            <a:off x="457200" y="1683657"/>
            <a:ext cx="8229600" cy="4065574"/>
          </a:xfrm>
          <a:prstGeom prst="rect">
            <a:avLst/>
          </a:prstGeom>
          <a:solidFill>
            <a:srgbClr val="BC67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endParaRPr lang="da-DK" sz="2800" dirty="0" smtClean="0"/>
          </a:p>
        </p:txBody>
      </p:sp>
      <p:sp>
        <p:nvSpPr>
          <p:cNvPr id="4" name="Pladsholder til indhold 2"/>
          <p:cNvSpPr txBox="1">
            <a:spLocks/>
          </p:cNvSpPr>
          <p:nvPr/>
        </p:nvSpPr>
        <p:spPr>
          <a:xfrm>
            <a:off x="457200" y="1683657"/>
            <a:ext cx="8229600" cy="3962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Mest forekommende art i DK: </a:t>
            </a:r>
            <a:r>
              <a:rPr lang="da-DK" i="1" dirty="0" err="1" smtClean="0"/>
              <a:t>Lumbricus</a:t>
            </a:r>
            <a:r>
              <a:rPr lang="da-DK" i="1" dirty="0" smtClean="0"/>
              <a:t> </a:t>
            </a:r>
            <a:r>
              <a:rPr lang="da-DK" i="1" dirty="0" err="1" smtClean="0"/>
              <a:t>terretris</a:t>
            </a:r>
            <a:r>
              <a:rPr lang="da-DK" dirty="0" smtClean="0"/>
              <a:t> (vejer ca. 2 gram)</a:t>
            </a:r>
          </a:p>
          <a:p>
            <a:r>
              <a:rPr lang="da-DK" dirty="0" smtClean="0"/>
              <a:t>Forekommer i agerjord 20-400 regnorm per m2, dvs. mellem 400-8000 kg/ha</a:t>
            </a:r>
          </a:p>
          <a:p>
            <a:r>
              <a:rPr lang="da-DK" dirty="0" smtClean="0"/>
              <a:t>Forudsat 600 kg regnorm = 1 DE, svarer det til 0,6 til 13 DE/ha under jorden</a:t>
            </a: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84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457200" y="2772229"/>
            <a:ext cx="8229600" cy="2977002"/>
          </a:xfrm>
          <a:prstGeom prst="rect">
            <a:avLst/>
          </a:prstGeom>
          <a:solidFill>
            <a:srgbClr val="BC67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endParaRPr lang="da-DK" sz="28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18619"/>
          </a:xfrm>
        </p:spPr>
        <p:txBody>
          <a:bodyPr/>
          <a:lstStyle/>
          <a:p>
            <a:r>
              <a:rPr lang="da-DK" dirty="0" smtClean="0"/>
              <a:t>Regnorme-gødning</a:t>
            </a:r>
            <a:br>
              <a:rPr lang="da-DK" dirty="0" smtClean="0"/>
            </a:br>
            <a:r>
              <a:rPr lang="da-DK" sz="3200" dirty="0" smtClean="0"/>
              <a:t>forvandling og frigørelse af næringsstoffer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772229"/>
            <a:ext cx="8229600" cy="2873828"/>
          </a:xfrm>
        </p:spPr>
        <p:txBody>
          <a:bodyPr/>
          <a:lstStyle/>
          <a:p>
            <a:r>
              <a:rPr lang="da-DK" dirty="0" smtClean="0"/>
              <a:t>5 x mere N i forhold til den omgivne jord</a:t>
            </a:r>
          </a:p>
          <a:p>
            <a:r>
              <a:rPr lang="da-DK" dirty="0" smtClean="0"/>
              <a:t>7 x mere P</a:t>
            </a:r>
          </a:p>
          <a:p>
            <a:r>
              <a:rPr lang="da-DK" dirty="0" smtClean="0"/>
              <a:t>11 x mere K</a:t>
            </a:r>
          </a:p>
          <a:p>
            <a:r>
              <a:rPr lang="da-DK" dirty="0" smtClean="0"/>
              <a:t>2,5 x mere Mg</a:t>
            </a:r>
          </a:p>
          <a:p>
            <a:r>
              <a:rPr lang="da-DK" dirty="0" smtClean="0"/>
              <a:t>2 x mere </a:t>
            </a:r>
            <a:r>
              <a:rPr lang="da-DK" dirty="0" err="1" smtClean="0"/>
              <a:t>Ca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07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457201" y="1335314"/>
            <a:ext cx="7966364" cy="4630057"/>
          </a:xfrm>
          <a:prstGeom prst="rect">
            <a:avLst/>
          </a:prstGeom>
          <a:solidFill>
            <a:srgbClr val="BC67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endParaRPr lang="da-DK" sz="28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32490"/>
          </a:xfrm>
        </p:spPr>
        <p:txBody>
          <a:bodyPr/>
          <a:lstStyle/>
          <a:p>
            <a:r>
              <a:rPr lang="da-DK" sz="3600" dirty="0" smtClean="0"/>
              <a:t>Potentiale - muligheder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40874"/>
            <a:ext cx="7728857" cy="4685290"/>
          </a:xfrm>
        </p:spPr>
        <p:txBody>
          <a:bodyPr/>
          <a:lstStyle/>
          <a:p>
            <a:r>
              <a:rPr lang="da-DK" sz="2800" dirty="0" err="1" smtClean="0"/>
              <a:t>Lav-teknologisk</a:t>
            </a:r>
            <a:r>
              <a:rPr lang="da-DK" sz="2800" dirty="0" smtClean="0"/>
              <a:t> løsningsmodel</a:t>
            </a:r>
          </a:p>
          <a:p>
            <a:pPr>
              <a:buFont typeface="Arial" pitchFamily="34" charset="0"/>
              <a:buChar char="•"/>
            </a:pPr>
            <a:r>
              <a:rPr lang="da-DK" sz="2800" dirty="0" smtClean="0"/>
              <a:t>Spildevandsslam (binding/uskadeliggørelse af tungmetaller)</a:t>
            </a:r>
          </a:p>
          <a:p>
            <a:pPr>
              <a:buFont typeface="Arial" pitchFamily="34" charset="0"/>
              <a:buChar char="•"/>
            </a:pPr>
            <a:r>
              <a:rPr lang="da-DK" sz="2800" dirty="0" smtClean="0"/>
              <a:t>Klimavenligt landbrug/ salg af CO2-kvoter</a:t>
            </a:r>
          </a:p>
          <a:p>
            <a:pPr>
              <a:buFont typeface="Arial" pitchFamily="34" charset="0"/>
              <a:buChar char="•"/>
            </a:pPr>
            <a:r>
              <a:rPr lang="da-DK" sz="2800" dirty="0" smtClean="0"/>
              <a:t>Ikke behov for at gøde længere (vedligehold 0,6 – 1,2 tons kompost per ha per år)</a:t>
            </a:r>
          </a:p>
          <a:p>
            <a:pPr>
              <a:buFont typeface="Arial" pitchFamily="34" charset="0"/>
              <a:buChar char="•"/>
            </a:pPr>
            <a:r>
              <a:rPr lang="da-DK" sz="2800" dirty="0" smtClean="0"/>
              <a:t>Frugtbar jord, højere udbytter</a:t>
            </a:r>
            <a:endParaRPr lang="da-DK" sz="2800" dirty="0" smtClean="0"/>
          </a:p>
          <a:p>
            <a:pPr>
              <a:buFont typeface="Arial" pitchFamily="34" charset="0"/>
              <a:buChar char="•"/>
            </a:pPr>
            <a:r>
              <a:rPr lang="da-DK" sz="2800" dirty="0" smtClean="0"/>
              <a:t>Energiproduktion, varme, el, gas</a:t>
            </a:r>
          </a:p>
          <a:p>
            <a:pPr>
              <a:buFont typeface="Arial" pitchFamily="34" charset="0"/>
              <a:buChar char="•"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2519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-180528" y="-99392"/>
            <a:ext cx="9468544" cy="72728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Højrepil 7"/>
          <p:cNvSpPr/>
          <p:nvPr/>
        </p:nvSpPr>
        <p:spPr>
          <a:xfrm>
            <a:off x="4390008" y="1599309"/>
            <a:ext cx="1375676" cy="79208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" y="3933056"/>
            <a:ext cx="4031372" cy="2577887"/>
          </a:xfrm>
          <a:prstGeom prst="ellipse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9" y="908720"/>
            <a:ext cx="3102359" cy="2173267"/>
          </a:xfrm>
          <a:prstGeom prst="ellipse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08" y="4140448"/>
            <a:ext cx="3154280" cy="1791276"/>
          </a:xfrm>
          <a:prstGeom prst="ellipse">
            <a:avLst/>
          </a:prstGeom>
        </p:spPr>
      </p:pic>
      <p:sp>
        <p:nvSpPr>
          <p:cNvPr id="9" name="Højrepil 8"/>
          <p:cNvSpPr/>
          <p:nvPr/>
        </p:nvSpPr>
        <p:spPr>
          <a:xfrm>
            <a:off x="4348452" y="4620732"/>
            <a:ext cx="1375676" cy="79208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t="61319" r="28187"/>
          <a:stretch/>
        </p:blipFill>
        <p:spPr>
          <a:xfrm>
            <a:off x="1" y="764704"/>
            <a:ext cx="4139952" cy="26642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2635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108520" y="-99392"/>
            <a:ext cx="9252520" cy="70567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162719" y="4165337"/>
            <a:ext cx="88185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smtClean="0">
                <a:solidFill>
                  <a:schemeClr val="bg1"/>
                </a:solidFill>
                <a:latin typeface="Stag Sans Light" pitchFamily="34" charset="0"/>
              </a:rPr>
              <a:t>www.</a:t>
            </a:r>
            <a:r>
              <a:rPr lang="da-DK" sz="6600" dirty="0" smtClean="0">
                <a:solidFill>
                  <a:srgbClr val="FF0000"/>
                </a:solidFill>
                <a:latin typeface="Stag Sans Bold" pitchFamily="34" charset="0"/>
              </a:rPr>
              <a:t>Ø</a:t>
            </a:r>
            <a:r>
              <a:rPr lang="da-DK" sz="6600" dirty="0" smtClean="0">
                <a:solidFill>
                  <a:schemeClr val="bg1"/>
                </a:solidFill>
                <a:latin typeface="Stag Sans Bold" pitchFamily="34" charset="0"/>
              </a:rPr>
              <a:t>kologi.</a:t>
            </a:r>
            <a:r>
              <a:rPr lang="da-DK" sz="6600" dirty="0" smtClean="0">
                <a:solidFill>
                  <a:schemeClr val="bg1"/>
                </a:solidFill>
                <a:latin typeface="Stag Sans Light" pitchFamily="34" charset="0"/>
              </a:rPr>
              <a:t>dk</a:t>
            </a:r>
            <a:endParaRPr lang="da-DK" sz="6600" dirty="0" smtClean="0">
              <a:solidFill>
                <a:schemeClr val="bg1"/>
              </a:solidFill>
              <a:latin typeface="Stag Sans Bold" pitchFamily="34" charset="0"/>
            </a:endParaRPr>
          </a:p>
          <a:p>
            <a:endParaRPr lang="da-DK" sz="3600" dirty="0">
              <a:solidFill>
                <a:schemeClr val="bg1"/>
              </a:solidFill>
              <a:latin typeface="Stag Sans Bold" pitchFamily="34" charset="0"/>
            </a:endParaRPr>
          </a:p>
          <a:p>
            <a:endParaRPr lang="da-DK" sz="3600" dirty="0" smtClean="0">
              <a:solidFill>
                <a:schemeClr val="bg1"/>
              </a:solidFill>
              <a:latin typeface="Stag Sans Bold" pitchFamily="34" charset="0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34" y="558815"/>
            <a:ext cx="2376531" cy="307640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879812" y="57959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bg1"/>
                </a:solidFill>
                <a:latin typeface="Stag Sans Light" pitchFamily="34" charset="0"/>
              </a:rPr>
              <a:t>Tak for ordet!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02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Bioreaktor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3050"/>
            <a:ext cx="28003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41" y="1600200"/>
            <a:ext cx="5488459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3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199"/>
            <a:ext cx="5508171" cy="454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3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Bioreaktor efter Jean </a:t>
            </a:r>
            <a:r>
              <a:rPr lang="da-DK" dirty="0" err="1" smtClean="0"/>
              <a:t>Pain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229600" cy="462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43" y="2395114"/>
            <a:ext cx="5754914" cy="391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3959968" cy="251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71" y="159401"/>
            <a:ext cx="3534228" cy="251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9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7" y="3973513"/>
            <a:ext cx="3218821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29718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74638"/>
            <a:ext cx="29908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" y="3973513"/>
            <a:ext cx="30480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2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926647"/>
            <a:ext cx="8914791" cy="444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28258"/>
            <a:ext cx="4809445" cy="329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12" y="274638"/>
            <a:ext cx="5256388" cy="357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ko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oko</Template>
  <TotalTime>4109</TotalTime>
  <Words>493</Words>
  <Application>Microsoft Office PowerPoint</Application>
  <PresentationFormat>Skærmshow (4:3)</PresentationFormat>
  <Paragraphs>105</Paragraphs>
  <Slides>26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26</vt:i4>
      </vt:variant>
    </vt:vector>
  </HeadingPairs>
  <TitlesOfParts>
    <vt:vector size="27" baseType="lpstr">
      <vt:lpstr>oko</vt:lpstr>
      <vt:lpstr>Opbygning af humus og jordbundsfrugtbarhed ved  mikrobiel karbonisering</vt:lpstr>
      <vt:lpstr>Bioreaktor</vt:lpstr>
      <vt:lpstr>Bioreaktor</vt:lpstr>
      <vt:lpstr>PowerPoint-præsentation</vt:lpstr>
      <vt:lpstr>Bioreaktor efter Jean Pain</vt:lpstr>
      <vt:lpstr>PowerPoint-præsentation</vt:lpstr>
      <vt:lpstr>PowerPoint-præsentation</vt:lpstr>
      <vt:lpstr>PowerPoint-præsentation</vt:lpstr>
      <vt:lpstr>PowerPoint-præsentation</vt:lpstr>
      <vt:lpstr>Bioreaktor med biogas produktion</vt:lpstr>
      <vt:lpstr>PowerPoint-præsentation</vt:lpstr>
      <vt:lpstr>PowerPoint-præsentation</vt:lpstr>
      <vt:lpstr>PowerPoint-præsentation</vt:lpstr>
      <vt:lpstr>Hvorfor forbedre jordbundsfrugtbarheden?</vt:lpstr>
      <vt:lpstr>PowerPoint-præsentation</vt:lpstr>
      <vt:lpstr>PowerPoint-præsentation</vt:lpstr>
      <vt:lpstr>Definitioner</vt:lpstr>
      <vt:lpstr>Bakterier</vt:lpstr>
      <vt:lpstr>PowerPoint-præsentation</vt:lpstr>
      <vt:lpstr>Terra-Preta</vt:lpstr>
      <vt:lpstr>Kompostering og mikrobiel karbonisering i praksis</vt:lpstr>
      <vt:lpstr>Regnorm</vt:lpstr>
      <vt:lpstr>Regnorme-gødning forvandling og frigørelse af næringsstoffer</vt:lpstr>
      <vt:lpstr>Potentiale - muligheder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Peder Hovgaard</dc:creator>
  <cp:lastModifiedBy>Martin Beck</cp:lastModifiedBy>
  <cp:revision>193</cp:revision>
  <cp:lastPrinted>2009-09-14T11:57:00Z</cp:lastPrinted>
  <dcterms:created xsi:type="dcterms:W3CDTF">2010-03-03T14:05:09Z</dcterms:created>
  <dcterms:modified xsi:type="dcterms:W3CDTF">2013-01-10T16:39:42Z</dcterms:modified>
</cp:coreProperties>
</file>