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6" r:id="rId3"/>
    <p:sldId id="258" r:id="rId4"/>
    <p:sldId id="259" r:id="rId5"/>
    <p:sldId id="260" r:id="rId6"/>
    <p:sldId id="273" r:id="rId7"/>
    <p:sldId id="274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750D9-FA7A-4989-86EC-6988B4C08E5B}" type="datetimeFigureOut">
              <a:rPr lang="da-DK" smtClean="0"/>
              <a:t>26-01-2012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E9169-4F1D-47AB-9086-46666A58BB6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63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Udlever evt. farver, tus, papir, pap, blade og lignende, så eleverne har mulighed for at lave en planche.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CE9169-4F1D-47AB-9086-46666A58BB6D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5892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26-01-2012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120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26-01-2012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480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26-01-2012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318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26-01-2012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465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26-01-2012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961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26-01-2012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104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26-01-2012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16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26-01-2012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482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26-01-2012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770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26-01-2012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427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69A0C-045C-4D4E-9453-96B95133D898}" type="datetimeFigureOut">
              <a:rPr lang="da-DK" smtClean="0"/>
              <a:t>26-01-2012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601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69A0C-045C-4D4E-9453-96B95133D898}" type="datetimeFigureOut">
              <a:rPr lang="da-DK" smtClean="0"/>
              <a:t>26-01-2012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F4B48-67EE-41F9-A731-D0F9AFC1189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6506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kologi.dk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hyperlink" Target="http://www.e-numre.d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640" y="908720"/>
            <a:ext cx="3998720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62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/>
              <a:t>Tema</a:t>
            </a:r>
            <a:r>
              <a:rPr lang="da-DK" dirty="0" smtClean="0"/>
              <a:t> </a:t>
            </a:r>
            <a:r>
              <a:rPr lang="da-DK" dirty="0" smtClean="0"/>
              <a:t>2: Kornprodukter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Gruppearbejde: Fødevarekendskab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Undersøg et eller flere af </a:t>
            </a:r>
            <a:r>
              <a:rPr lang="da-DK" dirty="0" smtClean="0"/>
              <a:t>følgende </a:t>
            </a:r>
            <a:r>
              <a:rPr lang="da-DK" dirty="0"/>
              <a:t>punkter og fremlæg jeres resultater for </a:t>
            </a:r>
            <a:r>
              <a:rPr lang="da-DK" dirty="0" smtClean="0"/>
              <a:t>klassen.</a:t>
            </a:r>
            <a:endParaRPr lang="da-DK" dirty="0"/>
          </a:p>
          <a:p>
            <a:pPr marL="0" indent="0" algn="ctr"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68840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/>
              <a:t>Tema</a:t>
            </a:r>
            <a:r>
              <a:rPr lang="da-DK" dirty="0" smtClean="0"/>
              <a:t> </a:t>
            </a:r>
            <a:r>
              <a:rPr lang="da-DK" dirty="0" smtClean="0"/>
              <a:t>2: Kornprodukter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a-DK" dirty="0"/>
              <a:t>Udarbejd en liste over forskellige typer korn, gryn, mel, pasta og </a:t>
            </a:r>
            <a:r>
              <a:rPr lang="da-DK" dirty="0" smtClean="0"/>
              <a:t>ris.</a:t>
            </a:r>
          </a:p>
          <a:p>
            <a:pPr lvl="0"/>
            <a:endParaRPr lang="da-DK" dirty="0"/>
          </a:p>
          <a:p>
            <a:pPr lvl="0"/>
            <a:r>
              <a:rPr lang="da-DK" dirty="0"/>
              <a:t>Hvordan er kornet opbygget</a:t>
            </a:r>
            <a:r>
              <a:rPr lang="da-DK" dirty="0" smtClean="0"/>
              <a:t>?</a:t>
            </a:r>
          </a:p>
          <a:p>
            <a:pPr lvl="0"/>
            <a:endParaRPr lang="da-DK" dirty="0"/>
          </a:p>
          <a:p>
            <a:pPr lvl="0"/>
            <a:r>
              <a:rPr lang="da-DK" dirty="0"/>
              <a:t>Hvor er kornprodukterne placeret i madpyramiden og hvorfor</a:t>
            </a:r>
            <a:r>
              <a:rPr lang="da-DK" dirty="0" smtClean="0"/>
              <a:t>?</a:t>
            </a:r>
            <a:endParaRPr lang="da-DK" dirty="0"/>
          </a:p>
          <a:p>
            <a:pPr marL="0" indent="0" algn="ctr"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2825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/>
              <a:t>Emne </a:t>
            </a:r>
            <a:r>
              <a:rPr lang="da-DK" dirty="0" smtClean="0"/>
              <a:t>2: Kornprodukter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da-DK" dirty="0"/>
              <a:t>Hvad står fuldkornsmærket for – og hvilke kriterier skal produktet opfylde for at få mærket</a:t>
            </a:r>
            <a:r>
              <a:rPr lang="da-DK" dirty="0" smtClean="0"/>
              <a:t>?</a:t>
            </a:r>
          </a:p>
          <a:p>
            <a:pPr lvl="0"/>
            <a:endParaRPr lang="da-DK" dirty="0"/>
          </a:p>
          <a:p>
            <a:pPr lvl="0"/>
            <a:r>
              <a:rPr lang="da-DK" dirty="0"/>
              <a:t>Undersøg forskelle mellem økologiske og konventionelle produkter i forhold til kornprodukter. </a:t>
            </a:r>
            <a:r>
              <a:rPr lang="da-DK" dirty="0" smtClean="0"/>
              <a:t>Undersøg </a:t>
            </a:r>
            <a:r>
              <a:rPr lang="da-DK" dirty="0"/>
              <a:t>fx forhold som forurening af grundvand, sprøjtegifte, tilsætningsstoffer, dyrkningsmetoder, smag, kvalitet og pris.</a:t>
            </a:r>
          </a:p>
          <a:p>
            <a:pPr marL="0" lvl="0" indent="0">
              <a:buNone/>
            </a:pPr>
            <a:endParaRPr lang="da-DK" dirty="0" smtClean="0"/>
          </a:p>
          <a:p>
            <a:pPr lvl="0"/>
            <a:r>
              <a:rPr lang="da-DK" dirty="0" smtClean="0"/>
              <a:t>Hvor </a:t>
            </a:r>
            <a:r>
              <a:rPr lang="da-DK" dirty="0"/>
              <a:t>meget CO2 udleder de forskellige fødevarer</a:t>
            </a:r>
            <a:r>
              <a:rPr lang="da-DK" dirty="0" smtClean="0"/>
              <a:t>?</a:t>
            </a:r>
            <a:endParaRPr lang="da-DK" dirty="0"/>
          </a:p>
          <a:p>
            <a:pPr marL="0" indent="0" algn="ctr"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71703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/>
              <a:t>Tema</a:t>
            </a:r>
            <a:r>
              <a:rPr lang="da-DK" dirty="0" smtClean="0"/>
              <a:t> </a:t>
            </a:r>
            <a:r>
              <a:rPr lang="da-DK" dirty="0"/>
              <a:t>3</a:t>
            </a:r>
            <a:r>
              <a:rPr lang="da-DK" dirty="0" smtClean="0"/>
              <a:t>: Frugt og grønt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Gruppearbejde: Fødevarekendskab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Undersøg et eller flere af </a:t>
            </a:r>
            <a:r>
              <a:rPr lang="da-DK" dirty="0" smtClean="0"/>
              <a:t>følgende </a:t>
            </a:r>
            <a:r>
              <a:rPr lang="da-DK" dirty="0"/>
              <a:t>punkter og fremlæg jeres resultater for </a:t>
            </a:r>
            <a:r>
              <a:rPr lang="da-DK" dirty="0" smtClean="0"/>
              <a:t>klassen.</a:t>
            </a:r>
            <a:endParaRPr lang="da-DK" dirty="0"/>
          </a:p>
          <a:p>
            <a:pPr marL="0" indent="0" algn="ctr">
              <a:buNone/>
            </a:pPr>
            <a:endParaRPr lang="da-DK" dirty="0"/>
          </a:p>
          <a:p>
            <a:pPr marL="0" indent="0" algn="ctr"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57325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/>
              <a:t>Tema </a:t>
            </a:r>
            <a:r>
              <a:rPr lang="da-DK" dirty="0"/>
              <a:t>3: Frugt og grønt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da-DK" dirty="0"/>
              <a:t>Udarbejd en liste over forskellige typer grøntsager, frugt og bælgfrugter. </a:t>
            </a:r>
            <a:endParaRPr lang="da-DK" dirty="0" smtClean="0"/>
          </a:p>
          <a:p>
            <a:pPr lvl="0"/>
            <a:endParaRPr lang="da-DK" dirty="0" smtClean="0"/>
          </a:p>
          <a:p>
            <a:pPr lvl="0"/>
            <a:r>
              <a:rPr lang="da-DK" dirty="0" smtClean="0"/>
              <a:t>Hvornår </a:t>
            </a:r>
            <a:r>
              <a:rPr lang="da-DK" dirty="0"/>
              <a:t>er de forskelle grøntsager og frugter i </a:t>
            </a:r>
            <a:r>
              <a:rPr lang="da-DK" dirty="0" smtClean="0"/>
              <a:t>sæson?</a:t>
            </a:r>
          </a:p>
          <a:p>
            <a:pPr lvl="0"/>
            <a:endParaRPr lang="da-DK" dirty="0" smtClean="0"/>
          </a:p>
          <a:p>
            <a:pPr lvl="0"/>
            <a:r>
              <a:rPr lang="da-DK" dirty="0" smtClean="0"/>
              <a:t>Hvor </a:t>
            </a:r>
            <a:r>
              <a:rPr lang="da-DK" dirty="0"/>
              <a:t>meget frugt og grønt skal vi ifølge anbefalingerne spise om dagen</a:t>
            </a:r>
            <a:r>
              <a:rPr lang="da-DK" dirty="0" smtClean="0"/>
              <a:t>?</a:t>
            </a:r>
          </a:p>
          <a:p>
            <a:pPr lvl="0"/>
            <a:endParaRPr lang="da-DK" dirty="0"/>
          </a:p>
          <a:p>
            <a:pPr lvl="0"/>
            <a:r>
              <a:rPr lang="da-DK" dirty="0"/>
              <a:t>Hvor er frugt, grønt og bælgfrugter placeret i madpyramiden og hvorfor? </a:t>
            </a:r>
          </a:p>
        </p:txBody>
      </p:sp>
    </p:spTree>
    <p:extLst>
      <p:ext uri="{BB962C8B-B14F-4D97-AF65-F5344CB8AC3E}">
        <p14:creationId xmlns:p14="http://schemas.microsoft.com/office/powerpoint/2010/main" val="301771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/>
              <a:t>Tema</a:t>
            </a:r>
            <a:r>
              <a:rPr lang="da-DK" dirty="0" smtClean="0"/>
              <a:t> </a:t>
            </a:r>
            <a:r>
              <a:rPr lang="da-DK" dirty="0"/>
              <a:t>3: Frugt og grønt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da-DK" dirty="0"/>
              <a:t>Undersøg forskelle mellem økologisk og konventionelle produkter i forhold til frugt og grønt. </a:t>
            </a:r>
            <a:endParaRPr lang="da-DK" dirty="0" smtClean="0"/>
          </a:p>
          <a:p>
            <a:pPr marL="0" lvl="0" indent="0">
              <a:buNone/>
            </a:pPr>
            <a:endParaRPr lang="da-DK" dirty="0" smtClean="0"/>
          </a:p>
          <a:p>
            <a:pPr marL="0" lvl="0" indent="0">
              <a:buNone/>
            </a:pPr>
            <a:r>
              <a:rPr lang="da-DK" dirty="0" smtClean="0"/>
              <a:t>Undersøge </a:t>
            </a:r>
            <a:r>
              <a:rPr lang="da-DK" dirty="0"/>
              <a:t>fx forhold som forurening af grundvand, sprøjtegifte, smag, kvalitet, pris og dyrkningsmetoder.</a:t>
            </a:r>
          </a:p>
          <a:p>
            <a:pPr lvl="0"/>
            <a:endParaRPr lang="da-DK" dirty="0" smtClean="0"/>
          </a:p>
          <a:p>
            <a:pPr lvl="0"/>
            <a:r>
              <a:rPr lang="da-DK" dirty="0" smtClean="0"/>
              <a:t>Hvor </a:t>
            </a:r>
            <a:r>
              <a:rPr lang="da-DK" dirty="0"/>
              <a:t>meget CO2 udleder de forskellige fødevarer?</a:t>
            </a:r>
          </a:p>
          <a:p>
            <a:pPr marL="0" indent="0" algn="ctr"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8240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/>
              <a:t>Tema</a:t>
            </a:r>
            <a:r>
              <a:rPr lang="da-DK" dirty="0" smtClean="0"/>
              <a:t> </a:t>
            </a:r>
            <a:r>
              <a:rPr lang="da-DK" dirty="0"/>
              <a:t>3: Frugt og grønt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Frugt og grønt quiz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 smtClean="0"/>
              <a:t>Skriv så mange forskellige frugter og grøntsager </a:t>
            </a:r>
            <a:r>
              <a:rPr lang="da-DK" dirty="0" smtClean="0"/>
              <a:t>I </a:t>
            </a:r>
            <a:r>
              <a:rPr lang="da-DK" dirty="0" smtClean="0"/>
              <a:t>kender.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Kom med forslag </a:t>
            </a:r>
            <a:r>
              <a:rPr lang="da-DK" dirty="0" smtClean="0"/>
              <a:t>til, </a:t>
            </a:r>
            <a:r>
              <a:rPr lang="da-DK" dirty="0" smtClean="0"/>
              <a:t>hvad de kan anvendes til.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11619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pic>
        <p:nvPicPr>
          <p:cNvPr id="7" name="Billed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3051135" cy="2895650"/>
          </a:xfrm>
          <a:prstGeom prst="rect">
            <a:avLst/>
          </a:prstGeom>
        </p:spPr>
      </p:pic>
      <p:pic>
        <p:nvPicPr>
          <p:cNvPr id="9" name="Billed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86" y="3068960"/>
            <a:ext cx="2748830" cy="2864990"/>
          </a:xfrm>
          <a:prstGeom prst="rect">
            <a:avLst/>
          </a:prstGeom>
        </p:spPr>
      </p:pic>
      <p:pic>
        <p:nvPicPr>
          <p:cNvPr id="11" name="Billede 1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981" y="280135"/>
            <a:ext cx="3168352" cy="2452448"/>
          </a:xfrm>
          <a:prstGeom prst="rect">
            <a:avLst/>
          </a:prstGeom>
        </p:spPr>
      </p:pic>
      <p:pic>
        <p:nvPicPr>
          <p:cNvPr id="13" name="Billede 12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145" y="2768452"/>
            <a:ext cx="2664295" cy="3312368"/>
          </a:xfrm>
          <a:prstGeom prst="rect">
            <a:avLst/>
          </a:prstGeom>
        </p:spPr>
      </p:pic>
      <p:pic>
        <p:nvPicPr>
          <p:cNvPr id="15" name="Billede 1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492896"/>
            <a:ext cx="2950458" cy="3322290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206312" y="116632"/>
            <a:ext cx="302433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i="1" dirty="0" smtClean="0">
                <a:solidFill>
                  <a:schemeClr val="bg1"/>
                </a:solidFill>
              </a:rPr>
              <a:t>”Omkring </a:t>
            </a:r>
            <a:r>
              <a:rPr lang="da-DK" sz="2000" i="1" dirty="0">
                <a:solidFill>
                  <a:schemeClr val="bg1"/>
                </a:solidFill>
              </a:rPr>
              <a:t>en tredjedel af al verdens mad bliver produceret direkte til </a:t>
            </a:r>
            <a:r>
              <a:rPr lang="da-DK" sz="2000" i="1" dirty="0" smtClean="0">
                <a:solidFill>
                  <a:schemeClr val="bg1"/>
                </a:solidFill>
              </a:rPr>
              <a:t>skraldespanden”.</a:t>
            </a:r>
            <a:endParaRPr lang="da-DK" sz="2000" i="1" dirty="0">
              <a:solidFill>
                <a:schemeClr val="bg1"/>
              </a:solidFill>
            </a:endParaRPr>
          </a:p>
          <a:p>
            <a:r>
              <a:rPr lang="da-DK" sz="1400" dirty="0">
                <a:solidFill>
                  <a:schemeClr val="bg1"/>
                </a:solidFill>
              </a:rPr>
              <a:t> </a:t>
            </a:r>
          </a:p>
          <a:p>
            <a:r>
              <a:rPr lang="da-DK" sz="1400" dirty="0">
                <a:solidFill>
                  <a:schemeClr val="bg1"/>
                </a:solidFill>
              </a:rPr>
              <a:t> </a:t>
            </a:r>
          </a:p>
          <a:p>
            <a:endParaRPr lang="da-DK" sz="1100" dirty="0" smtClean="0">
              <a:solidFill>
                <a:schemeClr val="bg1"/>
              </a:solidFill>
            </a:endParaRPr>
          </a:p>
          <a:p>
            <a:r>
              <a:rPr lang="da-DK" sz="1100" dirty="0" smtClean="0">
                <a:solidFill>
                  <a:schemeClr val="bg1"/>
                </a:solidFill>
              </a:rPr>
              <a:t>Kilde</a:t>
            </a:r>
            <a:r>
              <a:rPr lang="da-DK" sz="1100" dirty="0">
                <a:solidFill>
                  <a:schemeClr val="bg1"/>
                </a:solidFill>
              </a:rPr>
              <a:t>: Rapporten The </a:t>
            </a:r>
            <a:r>
              <a:rPr lang="da-DK" sz="1100" dirty="0" err="1">
                <a:solidFill>
                  <a:schemeClr val="bg1"/>
                </a:solidFill>
              </a:rPr>
              <a:t>food</a:t>
            </a:r>
            <a:r>
              <a:rPr lang="da-DK" sz="1100" dirty="0">
                <a:solidFill>
                  <a:schemeClr val="bg1"/>
                </a:solidFill>
              </a:rPr>
              <a:t> </a:t>
            </a:r>
            <a:r>
              <a:rPr lang="da-DK" sz="1100" dirty="0" err="1">
                <a:solidFill>
                  <a:schemeClr val="bg1"/>
                </a:solidFill>
              </a:rPr>
              <a:t>we</a:t>
            </a:r>
            <a:r>
              <a:rPr lang="da-DK" sz="1100" dirty="0">
                <a:solidFill>
                  <a:schemeClr val="bg1"/>
                </a:solidFill>
              </a:rPr>
              <a:t> </a:t>
            </a:r>
            <a:r>
              <a:rPr lang="da-DK" sz="1100" dirty="0" err="1">
                <a:solidFill>
                  <a:schemeClr val="bg1"/>
                </a:solidFill>
              </a:rPr>
              <a:t>waste</a:t>
            </a:r>
            <a:r>
              <a:rPr lang="da-DK" sz="1100" dirty="0">
                <a:solidFill>
                  <a:schemeClr val="bg1"/>
                </a:solidFill>
              </a:rPr>
              <a:t> af WRAP (Waste &amp; Resources Action programme) tal fra 2008</a:t>
            </a:r>
          </a:p>
        </p:txBody>
      </p:sp>
      <p:sp>
        <p:nvSpPr>
          <p:cNvPr id="3" name="Rektangel 2"/>
          <p:cNvSpPr/>
          <p:nvPr/>
        </p:nvSpPr>
        <p:spPr>
          <a:xfrm>
            <a:off x="5939217" y="2510120"/>
            <a:ext cx="2808312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600" i="1" dirty="0" smtClean="0">
                <a:solidFill>
                  <a:schemeClr val="bg1"/>
                </a:solidFill>
              </a:rPr>
              <a:t>”Du </a:t>
            </a:r>
            <a:r>
              <a:rPr lang="da-DK" sz="1600" i="1" dirty="0" smtClean="0">
                <a:solidFill>
                  <a:schemeClr val="bg1"/>
                </a:solidFill>
              </a:rPr>
              <a:t>får mad uden rester af </a:t>
            </a:r>
            <a:r>
              <a:rPr lang="da-DK" sz="1600" i="1" dirty="0" smtClean="0">
                <a:solidFill>
                  <a:schemeClr val="bg1"/>
                </a:solidFill>
              </a:rPr>
              <a:t>sprøjtegift. Når </a:t>
            </a:r>
            <a:r>
              <a:rPr lang="da-DK" sz="1600" i="1" dirty="0" smtClean="0">
                <a:solidFill>
                  <a:schemeClr val="bg1"/>
                </a:solidFill>
              </a:rPr>
              <a:t>du spiser økologisk, slipper du for rester af de sprøjtemidler, den ikke-økologiske landmand bruger til at dræbe ukrudt, skadedyr og svampesygdomme. Sprøjtemidlerne kaldes også pesticider eller </a:t>
            </a:r>
            <a:r>
              <a:rPr lang="da-DK" sz="1600" i="1" dirty="0" smtClean="0">
                <a:solidFill>
                  <a:schemeClr val="bg1"/>
                </a:solidFill>
              </a:rPr>
              <a:t>sprøjtegift”.</a:t>
            </a:r>
            <a:endParaRPr lang="da-DK" sz="1600" i="1" dirty="0" smtClean="0">
              <a:solidFill>
                <a:schemeClr val="bg1"/>
              </a:solidFill>
            </a:endParaRPr>
          </a:p>
          <a:p>
            <a:endParaRPr lang="da-DK" sz="1400" dirty="0" smtClean="0">
              <a:solidFill>
                <a:schemeClr val="bg1"/>
              </a:solidFill>
            </a:endParaRPr>
          </a:p>
          <a:p>
            <a:r>
              <a:rPr lang="da-DK" sz="1100" dirty="0" smtClean="0">
                <a:solidFill>
                  <a:schemeClr val="bg1"/>
                </a:solidFill>
              </a:rPr>
              <a:t>Kilde: </a:t>
            </a:r>
            <a:r>
              <a:rPr lang="da-DK" sz="1100" u="sng" dirty="0" smtClean="0">
                <a:solidFill>
                  <a:schemeClr val="bg1"/>
                </a:solidFill>
                <a:hlinkClick r:id="rId8"/>
              </a:rPr>
              <a:t>www.okologi.dk</a:t>
            </a:r>
            <a:endParaRPr lang="da-DK" sz="1600" dirty="0">
              <a:solidFill>
                <a:schemeClr val="bg1"/>
              </a:solidFill>
            </a:endParaRPr>
          </a:p>
        </p:txBody>
      </p:sp>
      <p:sp>
        <p:nvSpPr>
          <p:cNvPr id="10" name="Tekstfelt 2"/>
          <p:cNvSpPr txBox="1">
            <a:spLocks noChangeArrowheads="1"/>
          </p:cNvSpPr>
          <p:nvPr/>
        </p:nvSpPr>
        <p:spPr bwMode="auto">
          <a:xfrm>
            <a:off x="4378981" y="256472"/>
            <a:ext cx="3168352" cy="202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a-DK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”Hvert </a:t>
            </a:r>
            <a:r>
              <a:rPr lang="da-DK" i="1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år smider hver dansker i gennemsnit 63 kilo mad i skraldespanden i stedet for at spise </a:t>
            </a:r>
            <a:r>
              <a:rPr lang="da-DK" i="1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det”.</a:t>
            </a:r>
            <a:endParaRPr lang="da-DK" i="1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a-DK" sz="16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da-DK" sz="1100" dirty="0" smtClean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Kilde</a:t>
            </a:r>
            <a:r>
              <a:rPr lang="da-DK" sz="1100" dirty="0">
                <a:solidFill>
                  <a:srgbClr val="FFFFFF"/>
                </a:solidFill>
                <a:effectLst/>
                <a:latin typeface="Calibri"/>
                <a:ea typeface="Calibri"/>
                <a:cs typeface="Times New Roman"/>
              </a:rPr>
              <a:t>: Miljøstyrelsen og Land &amp; Fødevarer – tal fra 2006</a:t>
            </a:r>
            <a:endParaRPr lang="da-DK" sz="1100" dirty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da-DK" sz="11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5" name="Rektangel 4"/>
          <p:cNvSpPr/>
          <p:nvPr/>
        </p:nvSpPr>
        <p:spPr>
          <a:xfrm>
            <a:off x="2985145" y="2785220"/>
            <a:ext cx="259228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600" i="1" dirty="0">
                <a:solidFill>
                  <a:schemeClr val="bg1"/>
                </a:solidFill>
              </a:rPr>
              <a:t>"Tilsætningsstoffer er; stoffer, der tilsættes fødevarerne for at påvirke fødevarernes næringsværdi, holdbarhed, farve, lugt, smag eller i øvrigt med teknologiske eller andre formål".</a:t>
            </a:r>
            <a:endParaRPr lang="da-DK" sz="1600" dirty="0">
              <a:solidFill>
                <a:schemeClr val="bg1"/>
              </a:solidFill>
            </a:endParaRPr>
          </a:p>
          <a:p>
            <a:endParaRPr lang="da-DK" sz="1400" dirty="0">
              <a:solidFill>
                <a:schemeClr val="bg1"/>
              </a:solidFill>
            </a:endParaRPr>
          </a:p>
          <a:p>
            <a:r>
              <a:rPr lang="da-DK" sz="1000" dirty="0">
                <a:solidFill>
                  <a:schemeClr val="bg1"/>
                </a:solidFill>
              </a:rPr>
              <a:t>Kilde: E numre. Guiden om tilsætningsstoffer </a:t>
            </a:r>
            <a:r>
              <a:rPr lang="da-DK" sz="1000" u="sng" dirty="0">
                <a:solidFill>
                  <a:schemeClr val="bg1"/>
                </a:solidFill>
                <a:hlinkClick r:id="rId9"/>
              </a:rPr>
              <a:t>http://www.e-numre.dk/</a:t>
            </a:r>
            <a:endParaRPr lang="da-DK" sz="1000" dirty="0">
              <a:solidFill>
                <a:schemeClr val="bg1"/>
              </a:solidFill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206312" y="3068960"/>
            <a:ext cx="2709504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600" i="1" dirty="0" smtClean="0">
                <a:solidFill>
                  <a:schemeClr val="bg1"/>
                </a:solidFill>
              </a:rPr>
              <a:t>”54 </a:t>
            </a:r>
            <a:r>
              <a:rPr lang="da-DK" sz="1600" i="1" dirty="0">
                <a:solidFill>
                  <a:schemeClr val="bg1"/>
                </a:solidFill>
              </a:rPr>
              <a:t>% af de danske husstande udnytter sjældent eller aldrig rester fra aftensmaden. 69 % af de danske husstande genanvender ikke aftensmaden i frokosten dagen </a:t>
            </a:r>
            <a:r>
              <a:rPr lang="da-DK" sz="1600" i="1" dirty="0" smtClean="0">
                <a:solidFill>
                  <a:schemeClr val="bg1"/>
                </a:solidFill>
              </a:rPr>
              <a:t>derpå”.  </a:t>
            </a:r>
            <a:endParaRPr lang="da-DK" sz="1600" i="1" dirty="0">
              <a:solidFill>
                <a:schemeClr val="bg1"/>
              </a:solidFill>
            </a:endParaRPr>
          </a:p>
          <a:p>
            <a:r>
              <a:rPr lang="da-DK" sz="1400" dirty="0">
                <a:solidFill>
                  <a:schemeClr val="bg1"/>
                </a:solidFill>
              </a:rPr>
              <a:t> </a:t>
            </a:r>
          </a:p>
          <a:p>
            <a:r>
              <a:rPr lang="da-DK" sz="1100" dirty="0">
                <a:solidFill>
                  <a:schemeClr val="bg1"/>
                </a:solidFill>
              </a:rPr>
              <a:t> </a:t>
            </a:r>
          </a:p>
          <a:p>
            <a:r>
              <a:rPr lang="da-DK" sz="1100" dirty="0">
                <a:solidFill>
                  <a:schemeClr val="bg1"/>
                </a:solidFill>
              </a:rPr>
              <a:t>Kilde: Landbrug &amp; Fødevarer – tal fra 2010</a:t>
            </a:r>
          </a:p>
          <a:p>
            <a:r>
              <a:rPr lang="da-DK" sz="11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521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a-DK" dirty="0" smtClean="0"/>
              <a:t>Tema </a:t>
            </a:r>
            <a:r>
              <a:rPr lang="da-DK" dirty="0" smtClean="0"/>
              <a:t>1: Animalske produkter og fisk</a:t>
            </a:r>
            <a:endParaRPr lang="da-DK" dirty="0"/>
          </a:p>
        </p:txBody>
      </p:sp>
      <p:sp>
        <p:nvSpPr>
          <p:cNvPr id="6" name="Pladsholder til indhold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/>
          <a:lstStyle/>
          <a:p>
            <a:pPr marL="0" indent="0">
              <a:buNone/>
            </a:pPr>
            <a:r>
              <a:rPr lang="da-DK" dirty="0" smtClean="0"/>
              <a:t>Gruppearbejde: Fødevarekendskab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Undersøg et eller flere af </a:t>
            </a:r>
            <a:r>
              <a:rPr lang="da-DK" dirty="0" smtClean="0"/>
              <a:t>følgende </a:t>
            </a:r>
            <a:r>
              <a:rPr lang="da-DK" dirty="0" smtClean="0"/>
              <a:t>punkter og fremlæg jeres resultater for klassen.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87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a-DK" dirty="0" smtClean="0"/>
              <a:t>Tema</a:t>
            </a:r>
            <a:r>
              <a:rPr lang="da-DK" dirty="0" smtClean="0"/>
              <a:t> </a:t>
            </a:r>
            <a:r>
              <a:rPr lang="da-DK" dirty="0"/>
              <a:t>1: Animalske produkter og fisk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da-DK" dirty="0"/>
              <a:t>Udarbejd en liste over forskellige typer kød, fjerkræ, fisk og </a:t>
            </a:r>
            <a:r>
              <a:rPr lang="da-DK" dirty="0" smtClean="0"/>
              <a:t>mejeriprodukter.</a:t>
            </a:r>
          </a:p>
          <a:p>
            <a:pPr lvl="0"/>
            <a:endParaRPr lang="da-DK" dirty="0" smtClean="0"/>
          </a:p>
          <a:p>
            <a:pPr lvl="0"/>
            <a:r>
              <a:rPr lang="da-DK" dirty="0" smtClean="0"/>
              <a:t>Hvor </a:t>
            </a:r>
            <a:r>
              <a:rPr lang="da-DK" dirty="0"/>
              <a:t>er de animalske produkter og fisk placeret i madpyramiden og hvorfor</a:t>
            </a:r>
            <a:r>
              <a:rPr lang="da-DK" dirty="0" smtClean="0"/>
              <a:t>?</a:t>
            </a:r>
          </a:p>
          <a:p>
            <a:pPr lvl="0"/>
            <a:endParaRPr lang="da-DK" dirty="0"/>
          </a:p>
          <a:p>
            <a:pPr lvl="0"/>
            <a:r>
              <a:rPr lang="da-DK" dirty="0"/>
              <a:t>Hvad er danskernes daglige proteinindtag</a:t>
            </a:r>
            <a:r>
              <a:rPr lang="da-DK" dirty="0" smtClean="0"/>
              <a:t>?</a:t>
            </a:r>
          </a:p>
          <a:p>
            <a:pPr lvl="0"/>
            <a:endParaRPr lang="da-DK" dirty="0"/>
          </a:p>
          <a:p>
            <a:pPr lvl="0"/>
            <a:r>
              <a:rPr lang="da-DK" dirty="0"/>
              <a:t>Hvor meget protein anbefales det, at vi spiser pr. dag?</a:t>
            </a:r>
          </a:p>
        </p:txBody>
      </p:sp>
    </p:spTree>
    <p:extLst>
      <p:ext uri="{BB962C8B-B14F-4D97-AF65-F5344CB8AC3E}">
        <p14:creationId xmlns:p14="http://schemas.microsoft.com/office/powerpoint/2010/main" val="247050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a-DK" dirty="0" smtClean="0"/>
              <a:t>Tema</a:t>
            </a:r>
            <a:r>
              <a:rPr lang="da-DK" dirty="0" smtClean="0"/>
              <a:t> </a:t>
            </a:r>
            <a:r>
              <a:rPr lang="da-DK" dirty="0"/>
              <a:t>1: Animalske produkter og fisk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a-DK" dirty="0"/>
              <a:t>Hvad er forskellen på animalske og vegetabilske proteiner? </a:t>
            </a:r>
            <a:endParaRPr lang="da-DK" dirty="0" smtClean="0"/>
          </a:p>
          <a:p>
            <a:pPr marL="0" lvl="0" indent="0">
              <a:buNone/>
            </a:pPr>
            <a:endParaRPr lang="da-DK" dirty="0"/>
          </a:p>
          <a:p>
            <a:pPr marL="0" lvl="0" indent="0">
              <a:buNone/>
            </a:pPr>
            <a:r>
              <a:rPr lang="da-DK" dirty="0" smtClean="0"/>
              <a:t>Undersøg </a:t>
            </a:r>
            <a:r>
              <a:rPr lang="da-DK" dirty="0"/>
              <a:t>fx hvor vi henholdsvis finder fødevarer med animalske og vegetabilske proteiner samt fødevarernes belastning af miljøet i forhold til produktion</a:t>
            </a:r>
            <a:r>
              <a:rPr lang="da-DK" dirty="0" smtClean="0"/>
              <a:t>.</a:t>
            </a:r>
          </a:p>
          <a:p>
            <a:pPr lvl="0"/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0727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a-DK" dirty="0" smtClean="0"/>
              <a:t>Tema</a:t>
            </a:r>
            <a:r>
              <a:rPr lang="da-DK" dirty="0" smtClean="0"/>
              <a:t> </a:t>
            </a:r>
            <a:r>
              <a:rPr lang="da-DK" dirty="0"/>
              <a:t>1: Animalske produkter og fisk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da-DK" dirty="0" smtClean="0"/>
              <a:t>Undersøg </a:t>
            </a:r>
            <a:r>
              <a:rPr lang="da-DK" dirty="0"/>
              <a:t>forskelle mellem økologiske og konventionelle produkter i forhold til animalske produkter og fisk. </a:t>
            </a:r>
            <a:endParaRPr lang="da-DK" dirty="0" smtClean="0"/>
          </a:p>
          <a:p>
            <a:pPr marL="0" lvl="0" indent="0">
              <a:buNone/>
            </a:pPr>
            <a:endParaRPr lang="da-DK" dirty="0"/>
          </a:p>
          <a:p>
            <a:pPr marL="0" lvl="0" indent="0">
              <a:buNone/>
            </a:pPr>
            <a:r>
              <a:rPr lang="da-DK" dirty="0" smtClean="0"/>
              <a:t>Undersøg </a:t>
            </a:r>
            <a:r>
              <a:rPr lang="da-DK" dirty="0"/>
              <a:t>fx forhold som dyrevelfærd, forurening af grundvand, foder, smag, kvalitet, pris og produktionsform</a:t>
            </a:r>
            <a:r>
              <a:rPr lang="da-DK" dirty="0" smtClean="0"/>
              <a:t>.</a:t>
            </a:r>
          </a:p>
          <a:p>
            <a:pPr lvl="0"/>
            <a:endParaRPr lang="da-DK" dirty="0"/>
          </a:p>
          <a:p>
            <a:pPr lvl="0"/>
            <a:r>
              <a:rPr lang="da-DK" dirty="0"/>
              <a:t>Hvor meget CO2 udleder de forskellige fødevarer</a:t>
            </a:r>
            <a:r>
              <a:rPr lang="da-DK" dirty="0" smtClean="0"/>
              <a:t>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7716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a-DK" dirty="0" smtClean="0"/>
              <a:t>Tema</a:t>
            </a:r>
            <a:r>
              <a:rPr lang="da-DK" dirty="0" smtClean="0"/>
              <a:t> </a:t>
            </a:r>
            <a:r>
              <a:rPr lang="da-DK" dirty="0"/>
              <a:t>1: Animalske produkter og fisk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Kend dit </a:t>
            </a:r>
            <a:r>
              <a:rPr lang="da-DK" dirty="0" smtClean="0"/>
              <a:t>dyr</a:t>
            </a:r>
            <a:endParaRPr lang="da-DK" dirty="0" smtClean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512" y="2060848"/>
            <a:ext cx="7200000" cy="352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91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a-DK" dirty="0" smtClean="0"/>
              <a:t>Tema</a:t>
            </a:r>
            <a:r>
              <a:rPr lang="da-DK" dirty="0" smtClean="0"/>
              <a:t> </a:t>
            </a:r>
            <a:r>
              <a:rPr lang="da-DK" dirty="0"/>
              <a:t>1: Animalske produkter og fisk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Kend dit dyr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Hvad hedder de forskellige udskæringer på koen?</a:t>
            </a:r>
          </a:p>
          <a:p>
            <a:pPr marL="0" indent="0">
              <a:buNone/>
            </a:pPr>
            <a:endParaRPr lang="da-DK" dirty="0" smtClean="0"/>
          </a:p>
          <a:p>
            <a:r>
              <a:rPr lang="da-DK" dirty="0" smtClean="0"/>
              <a:t>Kom med forslag </a:t>
            </a:r>
            <a:r>
              <a:rPr lang="da-DK" dirty="0" smtClean="0"/>
              <a:t>til, </a:t>
            </a:r>
            <a:r>
              <a:rPr lang="da-DK" dirty="0" smtClean="0"/>
              <a:t>hvad udskæringerne kan anvendes </a:t>
            </a:r>
            <a:r>
              <a:rPr lang="da-DK" dirty="0" smtClean="0"/>
              <a:t>til.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0095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a-DK" dirty="0" smtClean="0"/>
              <a:t>Tema</a:t>
            </a:r>
            <a:r>
              <a:rPr lang="da-DK" dirty="0" smtClean="0"/>
              <a:t> </a:t>
            </a:r>
            <a:r>
              <a:rPr lang="da-DK" dirty="0" smtClean="0"/>
              <a:t>2: Kornprodukter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0" y="5805264"/>
            <a:ext cx="8279904" cy="1022541"/>
          </a:xfrm>
          <a:prstGeom prst="rect">
            <a:avLst/>
          </a:prstGeom>
        </p:spPr>
      </p:pic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Kend dit korn</a:t>
            </a:r>
          </a:p>
          <a:p>
            <a:pPr marL="0" indent="0" algn="ctr">
              <a:buNone/>
            </a:pPr>
            <a:endParaRPr lang="da-DK" dirty="0"/>
          </a:p>
          <a:p>
            <a:r>
              <a:rPr lang="da-DK" dirty="0" smtClean="0"/>
              <a:t>Gæt hvilke kerner, gryn eller </a:t>
            </a:r>
            <a:r>
              <a:rPr lang="da-DK" dirty="0" smtClean="0"/>
              <a:t>meltyper, </a:t>
            </a:r>
            <a:r>
              <a:rPr lang="da-DK" dirty="0" smtClean="0"/>
              <a:t>der er i glasset. </a:t>
            </a:r>
          </a:p>
        </p:txBody>
      </p:sp>
    </p:spTree>
    <p:extLst>
      <p:ext uri="{BB962C8B-B14F-4D97-AF65-F5344CB8AC3E}">
        <p14:creationId xmlns:p14="http://schemas.microsoft.com/office/powerpoint/2010/main" val="187384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æsentation1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Præsentation1</Template>
  <TotalTime>121</TotalTime>
  <Words>670</Words>
  <Application>Microsoft Office PowerPoint</Application>
  <PresentationFormat>Skærmshow (4:3)</PresentationFormat>
  <Paragraphs>97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16</vt:i4>
      </vt:variant>
    </vt:vector>
  </HeadingPairs>
  <TitlesOfParts>
    <vt:vector size="17" baseType="lpstr">
      <vt:lpstr>Præsentation1</vt:lpstr>
      <vt:lpstr>PowerPoint-præsentation</vt:lpstr>
      <vt:lpstr>PowerPoint-præsentation</vt:lpstr>
      <vt:lpstr>Tema 1: Animalske produkter og fisk</vt:lpstr>
      <vt:lpstr>Tema 1: Animalske produkter og fisk</vt:lpstr>
      <vt:lpstr>Tema 1: Animalske produkter og fisk</vt:lpstr>
      <vt:lpstr>Tema 1: Animalske produkter og fisk</vt:lpstr>
      <vt:lpstr>Tema 1: Animalske produkter og fisk</vt:lpstr>
      <vt:lpstr>Tema 1: Animalske produkter og fisk</vt:lpstr>
      <vt:lpstr>Tema 2: Kornprodukter</vt:lpstr>
      <vt:lpstr>Tema 2: Kornprodukter</vt:lpstr>
      <vt:lpstr>Tema 2: Kornprodukter</vt:lpstr>
      <vt:lpstr>Emne 2: Kornprodukter</vt:lpstr>
      <vt:lpstr>Tema 3: Frugt og grønt</vt:lpstr>
      <vt:lpstr>Tema 3: Frugt og grønt</vt:lpstr>
      <vt:lpstr>Tema 3: Frugt og grønt</vt:lpstr>
      <vt:lpstr>Tema 3: Frugt og grønt</vt:lpstr>
    </vt:vector>
  </TitlesOfParts>
  <Company>Økologisk Landsforening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Fødevarer</dc:title>
  <dc:creator>Lotte Birk Godiksen</dc:creator>
  <cp:lastModifiedBy>Lotte Birk Godiksen</cp:lastModifiedBy>
  <cp:revision>9</cp:revision>
  <dcterms:created xsi:type="dcterms:W3CDTF">2012-01-03T07:40:07Z</dcterms:created>
  <dcterms:modified xsi:type="dcterms:W3CDTF">2012-01-26T14:07:58Z</dcterms:modified>
</cp:coreProperties>
</file>