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4" r:id="rId8"/>
    <p:sldId id="262" r:id="rId9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94" y="-1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69A0C-045C-4D4E-9453-96B95133D898}" type="datetimeFigureOut">
              <a:rPr lang="da-DK" smtClean="0"/>
              <a:t>27-01-2012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F4B48-67EE-41F9-A731-D0F9AFC1189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521203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69A0C-045C-4D4E-9453-96B95133D898}" type="datetimeFigureOut">
              <a:rPr lang="da-DK" smtClean="0"/>
              <a:t>27-01-2012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F4B48-67EE-41F9-A731-D0F9AFC1189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848006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69A0C-045C-4D4E-9453-96B95133D898}" type="datetimeFigureOut">
              <a:rPr lang="da-DK" smtClean="0"/>
              <a:t>27-01-2012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F4B48-67EE-41F9-A731-D0F9AFC1189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73184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69A0C-045C-4D4E-9453-96B95133D898}" type="datetimeFigureOut">
              <a:rPr lang="da-DK" smtClean="0"/>
              <a:t>27-01-2012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F4B48-67EE-41F9-A731-D0F9AFC1189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346509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69A0C-045C-4D4E-9453-96B95133D898}" type="datetimeFigureOut">
              <a:rPr lang="da-DK" smtClean="0"/>
              <a:t>27-01-2012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F4B48-67EE-41F9-A731-D0F9AFC1189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196162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69A0C-045C-4D4E-9453-96B95133D898}" type="datetimeFigureOut">
              <a:rPr lang="da-DK" smtClean="0"/>
              <a:t>27-01-2012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F4B48-67EE-41F9-A731-D0F9AFC1189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610487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69A0C-045C-4D4E-9453-96B95133D898}" type="datetimeFigureOut">
              <a:rPr lang="da-DK" smtClean="0"/>
              <a:t>27-01-2012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F4B48-67EE-41F9-A731-D0F9AFC1189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81612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69A0C-045C-4D4E-9453-96B95133D898}" type="datetimeFigureOut">
              <a:rPr lang="da-DK" smtClean="0"/>
              <a:t>27-01-2012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F4B48-67EE-41F9-A731-D0F9AFC1189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048257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69A0C-045C-4D4E-9453-96B95133D898}" type="datetimeFigureOut">
              <a:rPr lang="da-DK" smtClean="0"/>
              <a:t>27-01-2012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F4B48-67EE-41F9-A731-D0F9AFC1189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977019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69A0C-045C-4D4E-9453-96B95133D898}" type="datetimeFigureOut">
              <a:rPr lang="da-DK" smtClean="0"/>
              <a:t>27-01-2012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F4B48-67EE-41F9-A731-D0F9AFC1189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42750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a-DK" smtClean="0"/>
              <a:t>Klik på ikonet for at tilføje et billede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69A0C-045C-4D4E-9453-96B95133D898}" type="datetimeFigureOut">
              <a:rPr lang="da-DK" smtClean="0"/>
              <a:t>27-01-2012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F4B48-67EE-41F9-A731-D0F9AFC1189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360163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D69A0C-045C-4D4E-9453-96B95133D898}" type="datetimeFigureOut">
              <a:rPr lang="da-DK" smtClean="0"/>
              <a:t>27-01-2012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DF4B48-67EE-41F9-A731-D0F9AFC1189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650682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3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hyperlink" Target="http://www.aarstiderne.com/Opskrifter/Klimakoekken.aspx" TargetMode="External"/><Relationship Id="rId9" Type="http://schemas.openxmlformats.org/officeDocument/2006/relationships/hyperlink" Target="http://madpyramiden.dk/spis-klimavenligt/fire-lette-klimaraad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etiskraad.dk/upload/publikationer/foedevarer-og-klima/vores-mad-og-det-globale-klima/kap02.htm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560" y="5805264"/>
            <a:ext cx="8279904" cy="1022541"/>
          </a:xfrm>
          <a:prstGeom prst="rect">
            <a:avLst/>
          </a:prstGeom>
        </p:spPr>
      </p:pic>
      <p:pic>
        <p:nvPicPr>
          <p:cNvPr id="3" name="Billed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2000" y="1052736"/>
            <a:ext cx="3960000" cy="39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9624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560" y="5805264"/>
            <a:ext cx="8279904" cy="1022541"/>
          </a:xfrm>
          <a:prstGeom prst="rect">
            <a:avLst/>
          </a:prstGeom>
        </p:spPr>
      </p:pic>
      <p:pic>
        <p:nvPicPr>
          <p:cNvPr id="7" name="Billede 6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1" y="116632"/>
            <a:ext cx="3051135" cy="2570162"/>
          </a:xfrm>
          <a:prstGeom prst="rect">
            <a:avLst/>
          </a:prstGeom>
        </p:spPr>
      </p:pic>
      <p:sp>
        <p:nvSpPr>
          <p:cNvPr id="8" name="Tekstfelt 2"/>
          <p:cNvSpPr txBox="1">
            <a:spLocks noChangeArrowheads="1"/>
          </p:cNvSpPr>
          <p:nvPr/>
        </p:nvSpPr>
        <p:spPr bwMode="auto">
          <a:xfrm>
            <a:off x="179512" y="116632"/>
            <a:ext cx="3051134" cy="2376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da-DK" sz="1600" i="1" dirty="0" smtClean="0">
                <a:solidFill>
                  <a:srgbClr val="FFFFFF"/>
                </a:solidFill>
                <a:effectLst/>
                <a:latin typeface="Calibri"/>
                <a:ea typeface="Calibri"/>
                <a:cs typeface="Times New Roman"/>
              </a:rPr>
              <a:t>”Spis </a:t>
            </a:r>
            <a:r>
              <a:rPr lang="da-DK" sz="1600" i="1" dirty="0">
                <a:solidFill>
                  <a:srgbClr val="FFFFFF"/>
                </a:solidFill>
                <a:effectLst/>
                <a:latin typeface="Calibri"/>
                <a:ea typeface="Calibri"/>
                <a:cs typeface="Times New Roman"/>
              </a:rPr>
              <a:t>mindre kød. </a:t>
            </a:r>
            <a:r>
              <a:rPr lang="da-DK" sz="1600" i="1" dirty="0" smtClean="0">
                <a:solidFill>
                  <a:srgbClr val="FFFFFF"/>
                </a:solidFill>
                <a:effectLst/>
                <a:latin typeface="Calibri"/>
                <a:ea typeface="Calibri"/>
                <a:cs typeface="Times New Roman"/>
              </a:rPr>
              <a:t>Produktion </a:t>
            </a:r>
            <a:r>
              <a:rPr lang="da-DK" sz="1600" i="1" dirty="0">
                <a:solidFill>
                  <a:srgbClr val="FFFFFF"/>
                </a:solidFill>
                <a:effectLst/>
                <a:latin typeface="Calibri"/>
                <a:ea typeface="Calibri"/>
                <a:cs typeface="Times New Roman"/>
              </a:rPr>
              <a:t>af kød er en af de landbrugsvarer, der udleder mest CO2. Oksekød mest, dernæst svinekød og så </a:t>
            </a:r>
            <a:r>
              <a:rPr lang="da-DK" sz="1600" i="1" dirty="0" smtClean="0">
                <a:solidFill>
                  <a:srgbClr val="FFFFFF"/>
                </a:solidFill>
                <a:effectLst/>
                <a:latin typeface="Calibri"/>
                <a:ea typeface="Calibri"/>
                <a:cs typeface="Times New Roman"/>
              </a:rPr>
              <a:t>fjerkræ”. </a:t>
            </a:r>
            <a:endParaRPr lang="da-DK" sz="1600" i="1" dirty="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da-DK" sz="1100" dirty="0" smtClean="0">
                <a:solidFill>
                  <a:srgbClr val="FFFFFF"/>
                </a:solidFill>
                <a:effectLst/>
                <a:latin typeface="Calibri"/>
                <a:ea typeface="Calibri"/>
                <a:cs typeface="Times New Roman"/>
              </a:rPr>
              <a:t>Kilde</a:t>
            </a:r>
            <a:r>
              <a:rPr lang="da-DK" sz="1100" dirty="0">
                <a:solidFill>
                  <a:srgbClr val="FFFFFF"/>
                </a:solidFill>
                <a:effectLst/>
                <a:latin typeface="Calibri"/>
                <a:ea typeface="Calibri"/>
                <a:cs typeface="Times New Roman"/>
              </a:rPr>
              <a:t>: </a:t>
            </a:r>
            <a:r>
              <a:rPr lang="da-DK" sz="1100" u="sng" dirty="0">
                <a:solidFill>
                  <a:srgbClr val="FFFFFF"/>
                </a:solidFill>
                <a:effectLst/>
                <a:latin typeface="Calibri"/>
                <a:ea typeface="Calibri"/>
                <a:cs typeface="Times New Roman"/>
                <a:hlinkClick r:id="rId4"/>
              </a:rPr>
              <a:t>http://www.aarstiderne.com/Opskrifter/Klimakoekken.aspx</a:t>
            </a:r>
            <a:endParaRPr lang="da-DK" sz="1100" dirty="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da-DK" sz="1200" dirty="0">
                <a:effectLst/>
                <a:latin typeface="Calibri"/>
                <a:ea typeface="Calibri"/>
                <a:cs typeface="Times New Roman"/>
              </a:rPr>
              <a:t> </a:t>
            </a:r>
            <a:endParaRPr lang="da-DK" sz="1100" dirty="0">
              <a:effectLst/>
              <a:latin typeface="Calibri"/>
              <a:ea typeface="Calibri"/>
              <a:cs typeface="Times New Roman"/>
            </a:endParaRPr>
          </a:p>
        </p:txBody>
      </p:sp>
      <p:pic>
        <p:nvPicPr>
          <p:cNvPr id="9" name="Billede 8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980" y="2769920"/>
            <a:ext cx="2830860" cy="3160856"/>
          </a:xfrm>
          <a:prstGeom prst="rect">
            <a:avLst/>
          </a:prstGeom>
        </p:spPr>
      </p:pic>
      <p:sp>
        <p:nvSpPr>
          <p:cNvPr id="10" name="Tekstfelt 2"/>
          <p:cNvSpPr txBox="1">
            <a:spLocks noChangeArrowheads="1"/>
          </p:cNvSpPr>
          <p:nvPr/>
        </p:nvSpPr>
        <p:spPr bwMode="auto">
          <a:xfrm>
            <a:off x="300981" y="2776022"/>
            <a:ext cx="2830859" cy="26692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da-DK" sz="1600" i="1" dirty="0" smtClean="0">
                <a:solidFill>
                  <a:srgbClr val="FFFFFF"/>
                </a:solidFill>
                <a:effectLst/>
                <a:latin typeface="Calibri"/>
                <a:ea typeface="Calibri"/>
                <a:cs typeface="Times New Roman"/>
              </a:rPr>
              <a:t>”Spis </a:t>
            </a:r>
            <a:r>
              <a:rPr lang="da-DK" sz="1600" i="1" dirty="0">
                <a:solidFill>
                  <a:srgbClr val="FFFFFF"/>
                </a:solidFill>
                <a:effectLst/>
                <a:latin typeface="Calibri"/>
                <a:ea typeface="Calibri"/>
                <a:cs typeface="Times New Roman"/>
              </a:rPr>
              <a:t>efter årstiden. </a:t>
            </a:r>
            <a:r>
              <a:rPr lang="da-DK" sz="1600" i="1" dirty="0" smtClean="0">
                <a:solidFill>
                  <a:srgbClr val="FFFFFF"/>
                </a:solidFill>
                <a:effectLst/>
                <a:latin typeface="Calibri"/>
                <a:ea typeface="Calibri"/>
                <a:cs typeface="Times New Roman"/>
              </a:rPr>
              <a:t>Frugt </a:t>
            </a:r>
            <a:r>
              <a:rPr lang="da-DK" sz="1600" i="1" dirty="0">
                <a:solidFill>
                  <a:srgbClr val="FFFFFF"/>
                </a:solidFill>
                <a:effectLst/>
                <a:latin typeface="Calibri"/>
                <a:ea typeface="Calibri"/>
                <a:cs typeface="Times New Roman"/>
              </a:rPr>
              <a:t>og grønt købt uden for deres naturlige sæson er ofte dyrket i opvarmede væksthuse, har ligget på kølelager eller er transporteret til landet langvejs </a:t>
            </a:r>
            <a:r>
              <a:rPr lang="da-DK" sz="1600" i="1" dirty="0" smtClean="0">
                <a:solidFill>
                  <a:srgbClr val="FFFFFF"/>
                </a:solidFill>
                <a:effectLst/>
                <a:latin typeface="Calibri"/>
                <a:ea typeface="Calibri"/>
                <a:cs typeface="Times New Roman"/>
              </a:rPr>
              <a:t>fra”. </a:t>
            </a:r>
            <a:endParaRPr lang="da-DK" sz="1600" i="1" dirty="0" smtClean="0">
              <a:solidFill>
                <a:srgbClr val="FFFFFF"/>
              </a:solidFill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da-DK" sz="1100" dirty="0" smtClean="0">
                <a:solidFill>
                  <a:srgbClr val="FFFFFF"/>
                </a:solidFill>
                <a:effectLst/>
                <a:latin typeface="Calibri"/>
                <a:ea typeface="Calibri"/>
                <a:cs typeface="Times New Roman"/>
              </a:rPr>
              <a:t>Kilde</a:t>
            </a:r>
            <a:r>
              <a:rPr lang="da-DK" sz="1100" dirty="0">
                <a:solidFill>
                  <a:srgbClr val="FFFFFF"/>
                </a:solidFill>
                <a:effectLst/>
                <a:latin typeface="Calibri"/>
                <a:ea typeface="Calibri"/>
                <a:cs typeface="Times New Roman"/>
              </a:rPr>
              <a:t>: </a:t>
            </a:r>
            <a:r>
              <a:rPr lang="da-DK" sz="1100" u="sng" dirty="0">
                <a:solidFill>
                  <a:srgbClr val="FFFFFF"/>
                </a:solidFill>
                <a:effectLst/>
                <a:latin typeface="Calibri"/>
                <a:ea typeface="Calibri"/>
                <a:cs typeface="Times New Roman"/>
                <a:hlinkClick r:id="rId4"/>
              </a:rPr>
              <a:t>http://www.aarstiderne.com/Opskrifter/Klimakoekken.aspx</a:t>
            </a:r>
            <a:endParaRPr lang="da-DK" sz="1100" dirty="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da-DK" sz="1100" dirty="0">
                <a:solidFill>
                  <a:srgbClr val="FFFFFF"/>
                </a:solidFill>
                <a:effectLst/>
                <a:latin typeface="Calibri"/>
                <a:ea typeface="Calibri"/>
                <a:cs typeface="Times New Roman"/>
              </a:rPr>
              <a:t> </a:t>
            </a:r>
            <a:endParaRPr lang="da-DK" sz="1100" dirty="0">
              <a:effectLst/>
              <a:latin typeface="Calibri"/>
              <a:ea typeface="Calibri"/>
              <a:cs typeface="Times New Roman"/>
            </a:endParaRPr>
          </a:p>
        </p:txBody>
      </p:sp>
      <p:pic>
        <p:nvPicPr>
          <p:cNvPr id="11" name="Billede 10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7944" y="188641"/>
            <a:ext cx="3325764" cy="2664296"/>
          </a:xfrm>
          <a:prstGeom prst="rect">
            <a:avLst/>
          </a:prstGeom>
        </p:spPr>
      </p:pic>
      <p:sp>
        <p:nvSpPr>
          <p:cNvPr id="12" name="Tekstfelt 2"/>
          <p:cNvSpPr txBox="1">
            <a:spLocks noChangeArrowheads="1"/>
          </p:cNvSpPr>
          <p:nvPr/>
        </p:nvSpPr>
        <p:spPr bwMode="auto">
          <a:xfrm>
            <a:off x="4097471" y="250404"/>
            <a:ext cx="3266709" cy="21704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da-DK" sz="1600" i="1" dirty="0" smtClean="0">
                <a:solidFill>
                  <a:srgbClr val="FFFFFF"/>
                </a:solidFill>
                <a:effectLst/>
                <a:latin typeface="Calibri"/>
                <a:ea typeface="Calibri"/>
                <a:cs typeface="Times New Roman"/>
              </a:rPr>
              <a:t>”Spis </a:t>
            </a:r>
            <a:r>
              <a:rPr lang="da-DK" sz="1600" i="1" dirty="0">
                <a:solidFill>
                  <a:srgbClr val="FFFFFF"/>
                </a:solidFill>
                <a:effectLst/>
                <a:latin typeface="Calibri"/>
                <a:ea typeface="Calibri"/>
                <a:cs typeface="Times New Roman"/>
              </a:rPr>
              <a:t>mere grønt. </a:t>
            </a:r>
            <a:r>
              <a:rPr lang="da-DK" sz="1600" i="1" dirty="0" smtClean="0">
                <a:solidFill>
                  <a:srgbClr val="FFFFFF"/>
                </a:solidFill>
                <a:effectLst/>
                <a:latin typeface="Calibri"/>
                <a:ea typeface="Calibri"/>
                <a:cs typeface="Times New Roman"/>
              </a:rPr>
              <a:t> Lad </a:t>
            </a:r>
            <a:r>
              <a:rPr lang="da-DK" sz="1600" i="1" dirty="0">
                <a:solidFill>
                  <a:srgbClr val="FFFFFF"/>
                </a:solidFill>
                <a:effectLst/>
                <a:latin typeface="Calibri"/>
                <a:ea typeface="Calibri"/>
                <a:cs typeface="Times New Roman"/>
              </a:rPr>
              <a:t>grøntsager og frugter fylde dine måltider. Råvarer fra frilandsproduktion har den mindste </a:t>
            </a:r>
            <a:r>
              <a:rPr lang="da-DK" sz="1600" i="1" dirty="0" smtClean="0">
                <a:solidFill>
                  <a:srgbClr val="FFFFFF"/>
                </a:solidFill>
                <a:effectLst/>
                <a:latin typeface="Calibri"/>
                <a:ea typeface="Calibri"/>
                <a:cs typeface="Times New Roman"/>
              </a:rPr>
              <a:t>CO2-udledning”.</a:t>
            </a:r>
            <a:endParaRPr lang="da-DK" sz="1600" i="1" dirty="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da-DK" sz="1100" dirty="0" smtClean="0">
              <a:solidFill>
                <a:srgbClr val="FFFFFF"/>
              </a:solidFill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da-DK" sz="1100" dirty="0" smtClean="0">
                <a:solidFill>
                  <a:srgbClr val="FFFFFF"/>
                </a:solidFill>
                <a:effectLst/>
                <a:latin typeface="Calibri"/>
                <a:ea typeface="Calibri"/>
                <a:cs typeface="Times New Roman"/>
              </a:rPr>
              <a:t>Kilde</a:t>
            </a:r>
            <a:r>
              <a:rPr lang="da-DK" sz="1100" dirty="0">
                <a:solidFill>
                  <a:srgbClr val="FFFFFF"/>
                </a:solidFill>
                <a:effectLst/>
                <a:latin typeface="Calibri"/>
                <a:ea typeface="Calibri"/>
                <a:cs typeface="Times New Roman"/>
              </a:rPr>
              <a:t>: </a:t>
            </a:r>
            <a:r>
              <a:rPr lang="da-DK" sz="1100" u="sng" dirty="0">
                <a:solidFill>
                  <a:srgbClr val="FFFFFF"/>
                </a:solidFill>
                <a:effectLst/>
                <a:latin typeface="Calibri"/>
                <a:ea typeface="Calibri"/>
                <a:cs typeface="Times New Roman"/>
                <a:hlinkClick r:id="rId4"/>
              </a:rPr>
              <a:t>http://www.aarstiderne.com/Opskrifter/Klimakoekken.aspx</a:t>
            </a:r>
            <a:endParaRPr lang="da-DK" sz="1100" dirty="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da-DK" sz="1000" dirty="0">
                <a:effectLst/>
                <a:latin typeface="Calibri"/>
                <a:ea typeface="Calibri"/>
                <a:cs typeface="Times New Roman"/>
              </a:rPr>
              <a:t> </a:t>
            </a:r>
            <a:endParaRPr lang="da-DK" sz="1100" dirty="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da-DK" sz="1100" dirty="0">
                <a:effectLst/>
                <a:latin typeface="Calibri"/>
                <a:ea typeface="Calibri"/>
                <a:cs typeface="Times New Roman"/>
              </a:rPr>
              <a:t> </a:t>
            </a:r>
          </a:p>
        </p:txBody>
      </p:sp>
      <p:pic>
        <p:nvPicPr>
          <p:cNvPr id="13" name="Billede 12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0646" y="2996952"/>
            <a:ext cx="2637497" cy="2694811"/>
          </a:xfrm>
          <a:prstGeom prst="rect">
            <a:avLst/>
          </a:prstGeom>
        </p:spPr>
      </p:pic>
      <p:sp>
        <p:nvSpPr>
          <p:cNvPr id="14" name="Tekstfelt 2"/>
          <p:cNvSpPr txBox="1">
            <a:spLocks noChangeArrowheads="1"/>
          </p:cNvSpPr>
          <p:nvPr/>
        </p:nvSpPr>
        <p:spPr bwMode="auto">
          <a:xfrm>
            <a:off x="3230646" y="2996952"/>
            <a:ext cx="2637497" cy="2448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da-DK" sz="1600" i="1" dirty="0" smtClean="0">
                <a:solidFill>
                  <a:srgbClr val="FFFFFF"/>
                </a:solidFill>
                <a:effectLst/>
                <a:latin typeface="Calibri"/>
                <a:ea typeface="Calibri"/>
                <a:cs typeface="Times New Roman"/>
              </a:rPr>
              <a:t>”Spis </a:t>
            </a:r>
            <a:r>
              <a:rPr lang="da-DK" sz="1600" i="1" dirty="0">
                <a:solidFill>
                  <a:srgbClr val="FFFFFF"/>
                </a:solidFill>
                <a:effectLst/>
                <a:latin typeface="Calibri"/>
                <a:ea typeface="Calibri"/>
                <a:cs typeface="Times New Roman"/>
              </a:rPr>
              <a:t>mere dansk. </a:t>
            </a:r>
            <a:r>
              <a:rPr lang="da-DK" sz="1600" i="1" dirty="0" smtClean="0">
                <a:solidFill>
                  <a:srgbClr val="FFFFFF"/>
                </a:solidFill>
                <a:effectLst/>
                <a:latin typeface="Calibri"/>
                <a:ea typeface="Calibri"/>
                <a:cs typeface="Times New Roman"/>
              </a:rPr>
              <a:t>Transport </a:t>
            </a:r>
            <a:r>
              <a:rPr lang="da-DK" sz="1600" i="1" dirty="0">
                <a:solidFill>
                  <a:srgbClr val="FFFFFF"/>
                </a:solidFill>
                <a:effectLst/>
                <a:latin typeface="Calibri"/>
                <a:ea typeface="Calibri"/>
                <a:cs typeface="Times New Roman"/>
              </a:rPr>
              <a:t>af varer spiller en stor rolle for fødevarernes klimaaftryk. Dansk frugt og grønt har kort vej fra jord til </a:t>
            </a:r>
            <a:r>
              <a:rPr lang="da-DK" sz="1600" i="1" dirty="0" smtClean="0">
                <a:solidFill>
                  <a:srgbClr val="FFFFFF"/>
                </a:solidFill>
                <a:effectLst/>
                <a:latin typeface="Calibri"/>
                <a:ea typeface="Calibri"/>
                <a:cs typeface="Times New Roman"/>
              </a:rPr>
              <a:t>bord”.</a:t>
            </a:r>
            <a:endParaRPr lang="da-DK" sz="1600" i="1" dirty="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da-DK" sz="1100" dirty="0" smtClean="0">
                <a:solidFill>
                  <a:srgbClr val="FFFFFF"/>
                </a:solidFill>
                <a:effectLst/>
                <a:latin typeface="Calibri"/>
                <a:ea typeface="Calibri"/>
                <a:cs typeface="Times New Roman"/>
              </a:rPr>
              <a:t>Kilde</a:t>
            </a:r>
            <a:r>
              <a:rPr lang="da-DK" sz="1100" dirty="0">
                <a:solidFill>
                  <a:srgbClr val="FFFFFF"/>
                </a:solidFill>
                <a:effectLst/>
                <a:latin typeface="Calibri"/>
                <a:ea typeface="Calibri"/>
                <a:cs typeface="Times New Roman"/>
              </a:rPr>
              <a:t>: </a:t>
            </a:r>
            <a:r>
              <a:rPr lang="da-DK" sz="1100" u="sng" dirty="0">
                <a:solidFill>
                  <a:srgbClr val="FFFFFF"/>
                </a:solidFill>
                <a:effectLst/>
                <a:latin typeface="Calibri"/>
                <a:ea typeface="Calibri"/>
                <a:cs typeface="Times New Roman"/>
                <a:hlinkClick r:id="rId4"/>
              </a:rPr>
              <a:t>http://www.aarstiderne.com/Opskrifter/Klimakoekken.aspx</a:t>
            </a:r>
            <a:endParaRPr lang="da-DK" sz="1100" dirty="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da-DK" sz="1100" dirty="0">
                <a:solidFill>
                  <a:srgbClr val="FFFFFF"/>
                </a:solidFill>
                <a:effectLst/>
                <a:latin typeface="Calibri"/>
                <a:ea typeface="Calibri"/>
                <a:cs typeface="Times New Roman"/>
              </a:rPr>
              <a:t> </a:t>
            </a:r>
            <a:endParaRPr lang="da-DK" sz="1100" dirty="0">
              <a:effectLst/>
              <a:latin typeface="Calibri"/>
              <a:ea typeface="Calibri"/>
              <a:cs typeface="Times New Roman"/>
            </a:endParaRPr>
          </a:p>
        </p:txBody>
      </p:sp>
      <p:pic>
        <p:nvPicPr>
          <p:cNvPr id="15" name="Billede 14"/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2160" y="2692796"/>
            <a:ext cx="2850961" cy="3112467"/>
          </a:xfrm>
          <a:prstGeom prst="rect">
            <a:avLst/>
          </a:prstGeom>
        </p:spPr>
      </p:pic>
      <p:sp>
        <p:nvSpPr>
          <p:cNvPr id="17" name="Tekstfelt 2"/>
          <p:cNvSpPr txBox="1">
            <a:spLocks noChangeArrowheads="1"/>
          </p:cNvSpPr>
          <p:nvPr/>
        </p:nvSpPr>
        <p:spPr bwMode="auto">
          <a:xfrm>
            <a:off x="6084168" y="2769920"/>
            <a:ext cx="2778953" cy="2531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da-DK" sz="1600" i="1" dirty="0" smtClean="0">
                <a:solidFill>
                  <a:srgbClr val="FFFFFF"/>
                </a:solidFill>
                <a:effectLst/>
                <a:latin typeface="Calibri"/>
                <a:ea typeface="Calibri"/>
                <a:cs typeface="Times New Roman"/>
              </a:rPr>
              <a:t>”Tag </a:t>
            </a:r>
            <a:r>
              <a:rPr lang="da-DK" sz="1600" i="1" dirty="0">
                <a:solidFill>
                  <a:srgbClr val="FFFFFF"/>
                </a:solidFill>
                <a:effectLst/>
                <a:latin typeface="Calibri"/>
                <a:ea typeface="Calibri"/>
                <a:cs typeface="Times New Roman"/>
              </a:rPr>
              <a:t>din cyklen eller gå, når du køber ind</a:t>
            </a:r>
            <a:r>
              <a:rPr lang="da-DK" sz="1600" i="1" dirty="0" smtClean="0">
                <a:solidFill>
                  <a:srgbClr val="FFFFFF"/>
                </a:solidFill>
                <a:effectLst/>
                <a:latin typeface="Calibri"/>
                <a:ea typeface="Calibri"/>
                <a:cs typeface="Times New Roman"/>
              </a:rPr>
              <a:t>. Gør </a:t>
            </a:r>
            <a:r>
              <a:rPr lang="da-DK" sz="1600" i="1" dirty="0">
                <a:solidFill>
                  <a:srgbClr val="FFFFFF"/>
                </a:solidFill>
                <a:effectLst/>
                <a:latin typeface="Calibri"/>
                <a:ea typeface="Calibri"/>
                <a:cs typeface="Times New Roman"/>
              </a:rPr>
              <a:t>din transport til dine indkøb klimavenlig og tag cyklen eller gå. Det betyder meget for klimaregnskabet, hvordan du selv transporterer dine </a:t>
            </a:r>
            <a:r>
              <a:rPr lang="da-DK" sz="1600" i="1">
                <a:solidFill>
                  <a:srgbClr val="FFFFFF"/>
                </a:solidFill>
                <a:effectLst/>
                <a:latin typeface="Calibri"/>
                <a:ea typeface="Calibri"/>
                <a:cs typeface="Times New Roman"/>
              </a:rPr>
              <a:t>varer </a:t>
            </a:r>
            <a:r>
              <a:rPr lang="da-DK" sz="1600" i="1" smtClean="0">
                <a:solidFill>
                  <a:srgbClr val="FFFFFF"/>
                </a:solidFill>
                <a:effectLst/>
                <a:latin typeface="Calibri"/>
                <a:ea typeface="Calibri"/>
                <a:cs typeface="Times New Roman"/>
              </a:rPr>
              <a:t>hjem”.</a:t>
            </a:r>
            <a:endParaRPr lang="da-DK" sz="1600" i="1" dirty="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da-DK" sz="1100" u="none" strike="noStrike" dirty="0">
                <a:solidFill>
                  <a:srgbClr val="FFFFFF"/>
                </a:solidFill>
                <a:effectLst/>
                <a:latin typeface="Calibri"/>
                <a:ea typeface="Calibri"/>
                <a:cs typeface="Times New Roman"/>
              </a:rPr>
              <a:t>Kilde: </a:t>
            </a:r>
            <a:r>
              <a:rPr lang="da-DK" sz="1100" u="sng" dirty="0">
                <a:solidFill>
                  <a:srgbClr val="FFFFFF"/>
                </a:solidFill>
                <a:effectLst/>
                <a:latin typeface="Calibri"/>
                <a:ea typeface="Calibri"/>
                <a:cs typeface="Times New Roman"/>
                <a:hlinkClick r:id="rId9"/>
              </a:rPr>
              <a:t>http://madpyramiden.dk/spis-klimavenligt/fire-lette-klimaraad</a:t>
            </a:r>
            <a:endParaRPr lang="da-DK" sz="1100" dirty="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da-DK" sz="1000" dirty="0">
                <a:effectLst/>
                <a:latin typeface="Calibri"/>
                <a:ea typeface="Calibri"/>
                <a:cs typeface="Times New Roman"/>
              </a:rPr>
              <a:t> </a:t>
            </a:r>
            <a:endParaRPr lang="da-DK" sz="11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865210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a-DK" dirty="0" smtClean="0"/>
              <a:t/>
            </a:r>
            <a:br>
              <a:rPr lang="da-DK" dirty="0" smtClean="0"/>
            </a:br>
            <a:r>
              <a:rPr lang="da-DK" dirty="0" smtClean="0"/>
              <a:t>Filmtime </a:t>
            </a:r>
            <a:r>
              <a:rPr lang="da-DK" dirty="0"/>
              <a:t>” Sund mad til en syg klode”</a:t>
            </a:r>
            <a:br>
              <a:rPr lang="da-DK" dirty="0"/>
            </a:br>
            <a:endParaRPr lang="da-DK" dirty="0"/>
          </a:p>
        </p:txBody>
      </p:sp>
      <p:sp>
        <p:nvSpPr>
          <p:cNvPr id="6" name="Pladsholder til indhold 5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133056"/>
          </a:xfrm>
        </p:spPr>
        <p:txBody>
          <a:bodyPr>
            <a:normAutofit/>
          </a:bodyPr>
          <a:lstStyle/>
          <a:p>
            <a:pPr lvl="1">
              <a:buFont typeface="Arial" pitchFamily="34" charset="0"/>
              <a:buChar char="•"/>
            </a:pPr>
            <a:r>
              <a:rPr lang="da-DK" dirty="0" smtClean="0"/>
              <a:t>Hvad </a:t>
            </a:r>
            <a:r>
              <a:rPr lang="da-DK" dirty="0"/>
              <a:t>kunne måske få dig til at overveje, at spise flere vegetariske måltider eller evt. ændre på sammensætningen af dine måltider, så du spiser flere vegetabilske </a:t>
            </a:r>
            <a:r>
              <a:rPr lang="da-DK" dirty="0" smtClean="0"/>
              <a:t>produkter?</a:t>
            </a:r>
          </a:p>
          <a:p>
            <a:pPr marL="457200" lvl="1" indent="0">
              <a:buNone/>
            </a:pPr>
            <a:endParaRPr lang="da-DK" dirty="0"/>
          </a:p>
          <a:p>
            <a:pPr lvl="1">
              <a:buFont typeface="Arial" pitchFamily="34" charset="0"/>
              <a:buChar char="•"/>
            </a:pPr>
            <a:r>
              <a:rPr lang="da-DK" dirty="0" smtClean="0"/>
              <a:t>Hvad </a:t>
            </a:r>
            <a:r>
              <a:rPr lang="da-DK" dirty="0"/>
              <a:t>er forskellene på økologisk og konventionel produktion?</a:t>
            </a:r>
          </a:p>
          <a:p>
            <a:endParaRPr lang="da-DK" dirty="0"/>
          </a:p>
        </p:txBody>
      </p:sp>
      <p:pic>
        <p:nvPicPr>
          <p:cNvPr id="4" name="Billed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560" y="5805264"/>
            <a:ext cx="8279904" cy="10225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0872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Madpyramiden 2011</a:t>
            </a:r>
            <a:endParaRPr lang="da-DK" dirty="0"/>
          </a:p>
        </p:txBody>
      </p:sp>
      <p:pic>
        <p:nvPicPr>
          <p:cNvPr id="4" name="Billed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560" y="5805264"/>
            <a:ext cx="8279904" cy="1022541"/>
          </a:xfrm>
          <a:prstGeom prst="rect">
            <a:avLst/>
          </a:prstGeom>
        </p:spPr>
      </p:pic>
      <p:pic>
        <p:nvPicPr>
          <p:cNvPr id="7" name="Picture 5" descr="http://www.vejleamtsfolkeblad.dk/modules/xphoto/cache/77/151477_626_626_0_0_0_0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02229" y="1600200"/>
            <a:ext cx="4385995" cy="38254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470509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Madpyramiden 2008</a:t>
            </a:r>
            <a:endParaRPr lang="da-DK" dirty="0"/>
          </a:p>
        </p:txBody>
      </p:sp>
      <p:pic>
        <p:nvPicPr>
          <p:cNvPr id="4" name="Billed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560" y="5805264"/>
            <a:ext cx="8279904" cy="1022541"/>
          </a:xfrm>
          <a:prstGeom prst="rect">
            <a:avLst/>
          </a:prstGeom>
        </p:spPr>
      </p:pic>
      <p:pic>
        <p:nvPicPr>
          <p:cNvPr id="6" name="Pladsholder til indhold 3" descr="madpyramide003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864753" y="1600201"/>
            <a:ext cx="4795480" cy="4008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7270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451360" y="116632"/>
            <a:ext cx="8229600" cy="1143000"/>
          </a:xfrm>
        </p:spPr>
        <p:txBody>
          <a:bodyPr>
            <a:noAutofit/>
          </a:bodyPr>
          <a:lstStyle/>
          <a:p>
            <a:r>
              <a:rPr lang="da-DK" sz="2800" dirty="0" smtClean="0"/>
              <a:t/>
            </a:r>
            <a:br>
              <a:rPr lang="da-DK" sz="2800" dirty="0" smtClean="0"/>
            </a:br>
            <a:r>
              <a:rPr lang="da-DK" dirty="0" smtClean="0"/>
              <a:t>Klimavenlig kost</a:t>
            </a:r>
            <a:r>
              <a:rPr lang="da-DK" sz="2800" dirty="0"/>
              <a:t/>
            </a:r>
            <a:br>
              <a:rPr lang="da-DK" sz="2800" dirty="0"/>
            </a:br>
            <a:endParaRPr lang="da-DK" sz="2800" dirty="0"/>
          </a:p>
        </p:txBody>
      </p:sp>
      <p:pic>
        <p:nvPicPr>
          <p:cNvPr id="4" name="Billed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560" y="5805264"/>
            <a:ext cx="8279904" cy="1022541"/>
          </a:xfrm>
          <a:prstGeom prst="rect">
            <a:avLst/>
          </a:prstGeom>
        </p:spPr>
      </p:pic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1124744"/>
            <a:ext cx="8291264" cy="5001419"/>
          </a:xfrm>
        </p:spPr>
        <p:txBody>
          <a:bodyPr>
            <a:normAutofit fontScale="77500" lnSpcReduction="20000"/>
          </a:bodyPr>
          <a:lstStyle/>
          <a:p>
            <a:pPr lvl="0"/>
            <a:endParaRPr lang="da-DK" sz="2300" dirty="0" smtClean="0"/>
          </a:p>
          <a:p>
            <a:pPr lvl="0"/>
            <a:r>
              <a:rPr lang="da-DK" sz="2300" dirty="0" smtClean="0"/>
              <a:t>Ændret </a:t>
            </a:r>
            <a:r>
              <a:rPr lang="da-DK" sz="2300" dirty="0"/>
              <a:t>sammensætning af kosten: </a:t>
            </a:r>
            <a:r>
              <a:rPr lang="da-DK" sz="2300" dirty="0" smtClean="0"/>
              <a:t>Mindre </a:t>
            </a:r>
            <a:r>
              <a:rPr lang="da-DK" sz="2300" dirty="0"/>
              <a:t>kød og mejeriprodukter og mere fra den lavere ende af </a:t>
            </a:r>
            <a:r>
              <a:rPr lang="da-DK" sz="2300" dirty="0" smtClean="0"/>
              <a:t>fødekæden.</a:t>
            </a:r>
          </a:p>
          <a:p>
            <a:pPr marL="0" lvl="0" indent="0">
              <a:buNone/>
            </a:pPr>
            <a:endParaRPr lang="da-DK" sz="2300" dirty="0"/>
          </a:p>
          <a:p>
            <a:pPr lvl="0"/>
            <a:r>
              <a:rPr lang="da-DK" sz="2300" dirty="0"/>
              <a:t>Frilandsgrøntsager fra sæsonen (mindre opbevaring, </a:t>
            </a:r>
            <a:r>
              <a:rPr lang="da-DK" sz="2300" dirty="0" smtClean="0"/>
              <a:t>opvarmning </a:t>
            </a:r>
            <a:r>
              <a:rPr lang="da-DK" sz="2300" dirty="0"/>
              <a:t>og transport – vælg sæsonens danske </a:t>
            </a:r>
            <a:r>
              <a:rPr lang="da-DK" sz="2300" dirty="0" smtClean="0"/>
              <a:t>produkter, hvis </a:t>
            </a:r>
            <a:r>
              <a:rPr lang="da-DK" sz="2300" dirty="0"/>
              <a:t>muligt, ellers sæsonens produkter fra udlandet) </a:t>
            </a:r>
            <a:endParaRPr lang="da-DK" sz="2300" dirty="0" smtClean="0"/>
          </a:p>
          <a:p>
            <a:pPr lvl="0"/>
            <a:endParaRPr lang="da-DK" sz="2300" dirty="0"/>
          </a:p>
          <a:p>
            <a:pPr lvl="0"/>
            <a:r>
              <a:rPr lang="da-DK" sz="2300" dirty="0"/>
              <a:t>Undgå produkter, der er fløjet hertil, og produkter fra </a:t>
            </a:r>
            <a:r>
              <a:rPr lang="da-DK" sz="2300" dirty="0" smtClean="0"/>
              <a:t>drivhuse.</a:t>
            </a:r>
          </a:p>
          <a:p>
            <a:pPr lvl="0"/>
            <a:endParaRPr lang="da-DK" sz="2300" dirty="0"/>
          </a:p>
          <a:p>
            <a:pPr lvl="0"/>
            <a:r>
              <a:rPr lang="da-DK" sz="2300" dirty="0"/>
              <a:t>Vælg produkter, der er mindre </a:t>
            </a:r>
            <a:r>
              <a:rPr lang="da-DK" sz="2300" dirty="0" smtClean="0"/>
              <a:t>afhængige </a:t>
            </a:r>
            <a:r>
              <a:rPr lang="da-DK" sz="2300" dirty="0"/>
              <a:t>af køling (mere robuste fødevarer, hyppigere indkøb hos den lokale købmand</a:t>
            </a:r>
            <a:r>
              <a:rPr lang="da-DK" sz="2300" dirty="0" smtClean="0"/>
              <a:t>). </a:t>
            </a:r>
          </a:p>
          <a:p>
            <a:pPr marL="0" lvl="0" indent="0">
              <a:buNone/>
            </a:pPr>
            <a:endParaRPr lang="da-DK" sz="2300" dirty="0"/>
          </a:p>
          <a:p>
            <a:pPr lvl="0"/>
            <a:r>
              <a:rPr lang="da-DK" sz="2300" dirty="0"/>
              <a:t>Reducer fødevarespildet (spis hvad der indkøbes, og hurtigt efter at det er købt</a:t>
            </a:r>
            <a:r>
              <a:rPr lang="da-DK" sz="2300" dirty="0" smtClean="0"/>
              <a:t>). </a:t>
            </a:r>
          </a:p>
          <a:p>
            <a:pPr marL="0" lvl="0" indent="0">
              <a:buNone/>
            </a:pPr>
            <a:endParaRPr lang="da-DK" sz="2300" dirty="0"/>
          </a:p>
          <a:p>
            <a:pPr lvl="0"/>
            <a:r>
              <a:rPr lang="da-DK" sz="2300" dirty="0"/>
              <a:t>Klimavenlig tilberedning (lav mad til flere dage af gangen, brug ovnen mindre</a:t>
            </a:r>
            <a:r>
              <a:rPr lang="da-DK" sz="2300" dirty="0" smtClean="0"/>
              <a:t>). </a:t>
            </a:r>
          </a:p>
          <a:p>
            <a:pPr marL="0" indent="0">
              <a:buNone/>
            </a:pPr>
            <a:endParaRPr lang="da-DK" sz="1300" dirty="0" smtClean="0"/>
          </a:p>
          <a:p>
            <a:pPr marL="0" indent="0">
              <a:buNone/>
            </a:pPr>
            <a:r>
              <a:rPr lang="da-DK" sz="1400" dirty="0" smtClean="0"/>
              <a:t>Kilde: </a:t>
            </a:r>
            <a:r>
              <a:rPr lang="da-DK" sz="1300" dirty="0"/>
              <a:t>Det etiske råd. (2001, marts) </a:t>
            </a:r>
            <a:r>
              <a:rPr lang="da-DK" sz="1300" u="sng" dirty="0" smtClean="0">
                <a:hlinkClick r:id="rId3"/>
              </a:rPr>
              <a:t>http</a:t>
            </a:r>
            <a:r>
              <a:rPr lang="da-DK" sz="1300" u="sng" dirty="0">
                <a:hlinkClick r:id="rId3"/>
              </a:rPr>
              <a:t>://etiskraad.dk/upload/publikationer/foedevarer-og-klima/vores-mad-og-det-globale-klima/kap02.htm</a:t>
            </a:r>
            <a:endParaRPr lang="da-DK" sz="1300" dirty="0"/>
          </a:p>
          <a:p>
            <a:pPr marL="0" lvl="0" indent="0">
              <a:buNone/>
            </a:pPr>
            <a:endParaRPr lang="da-DK" sz="1800" dirty="0"/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262156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154"/>
          </a:xfrm>
        </p:spPr>
        <p:txBody>
          <a:bodyPr>
            <a:noAutofit/>
          </a:bodyPr>
          <a:lstStyle/>
          <a:p>
            <a:r>
              <a:rPr lang="da-DK" sz="2800" dirty="0" smtClean="0"/>
              <a:t/>
            </a:r>
            <a:br>
              <a:rPr lang="da-DK" sz="2800" dirty="0" smtClean="0"/>
            </a:br>
            <a:r>
              <a:rPr lang="da-DK" sz="3200" dirty="0" smtClean="0"/>
              <a:t>Sammenlign </a:t>
            </a:r>
            <a:r>
              <a:rPr lang="da-DK" sz="3200" dirty="0"/>
              <a:t>de 2 madpyramider i relation til </a:t>
            </a:r>
            <a:r>
              <a:rPr lang="da-DK" sz="3200" dirty="0" smtClean="0"/>
              <a:t>klimavenlig kost – f</a:t>
            </a:r>
            <a:r>
              <a:rPr lang="da-DK" sz="3200" dirty="0" smtClean="0">
                <a:sym typeface="Wingdings" pitchFamily="2" charset="2"/>
              </a:rPr>
              <a:t>ind forskelle/ligheder</a:t>
            </a:r>
            <a:r>
              <a:rPr lang="da-DK" sz="3200" dirty="0">
                <a:sym typeface="Wingdings" pitchFamily="2" charset="2"/>
              </a:rPr>
              <a:t>.</a:t>
            </a:r>
            <a:r>
              <a:rPr lang="da-DK" sz="3200" dirty="0"/>
              <a:t/>
            </a:r>
            <a:br>
              <a:rPr lang="da-DK" sz="3200" dirty="0"/>
            </a:br>
            <a:endParaRPr lang="da-DK" sz="2800" dirty="0"/>
          </a:p>
        </p:txBody>
      </p:sp>
      <p:pic>
        <p:nvPicPr>
          <p:cNvPr id="4" name="Billed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560" y="5805264"/>
            <a:ext cx="8279904" cy="1022541"/>
          </a:xfrm>
          <a:prstGeom prst="rect">
            <a:avLst/>
          </a:prstGeom>
        </p:spPr>
      </p:pic>
      <p:pic>
        <p:nvPicPr>
          <p:cNvPr id="7" name="Pladsholder til indhold 3" descr="madpyramide003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899592" y="2636912"/>
            <a:ext cx="3445398" cy="2880000"/>
          </a:xfrm>
          <a:prstGeom prst="rect">
            <a:avLst/>
          </a:prstGeom>
        </p:spPr>
      </p:pic>
      <p:pic>
        <p:nvPicPr>
          <p:cNvPr id="8" name="Picture 5" descr="http://www.vejleamtsfolkeblad.dk/modules/xphoto/cache/77/151477_626_626_0_0_0_0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88023" y="2564903"/>
            <a:ext cx="3301979" cy="288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277307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a-DK" dirty="0" smtClean="0"/>
              <a:t/>
            </a:r>
            <a:br>
              <a:rPr lang="da-DK" dirty="0" smtClean="0"/>
            </a:br>
            <a:r>
              <a:rPr lang="da-DK" dirty="0"/>
              <a:t/>
            </a:r>
            <a:br>
              <a:rPr lang="da-DK" dirty="0"/>
            </a:br>
            <a:r>
              <a:rPr lang="da-DK" dirty="0" smtClean="0"/>
              <a:t>Hvad </a:t>
            </a:r>
            <a:r>
              <a:rPr lang="da-DK" dirty="0"/>
              <a:t>er klimavenlig mad for dig? </a:t>
            </a:r>
            <a:br>
              <a:rPr lang="da-DK" dirty="0"/>
            </a:br>
            <a:endParaRPr lang="da-DK" dirty="0"/>
          </a:p>
        </p:txBody>
      </p:sp>
      <p:pic>
        <p:nvPicPr>
          <p:cNvPr id="4" name="Billed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560" y="5805264"/>
            <a:ext cx="8279904" cy="10225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92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æsentation1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Præsentation1</Template>
  <TotalTime>43</TotalTime>
  <Words>340</Words>
  <Application>Microsoft Office PowerPoint</Application>
  <PresentationFormat>Skærmshow (4:3)</PresentationFormat>
  <Paragraphs>40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8</vt:i4>
      </vt:variant>
    </vt:vector>
  </HeadingPairs>
  <TitlesOfParts>
    <vt:vector size="9" baseType="lpstr">
      <vt:lpstr>Præsentation1</vt:lpstr>
      <vt:lpstr>PowerPoint-præsentation</vt:lpstr>
      <vt:lpstr>PowerPoint-præsentation</vt:lpstr>
      <vt:lpstr> Filmtime ” Sund mad til en syg klode” </vt:lpstr>
      <vt:lpstr>Madpyramiden 2011</vt:lpstr>
      <vt:lpstr>Madpyramiden 2008</vt:lpstr>
      <vt:lpstr> Klimavenlig kost </vt:lpstr>
      <vt:lpstr> Sammenlign de 2 madpyramider i relation til klimavenlig kost – find forskelle/ligheder. </vt:lpstr>
      <vt:lpstr>  Hvad er klimavenlig mad for dig?  </vt:lpstr>
    </vt:vector>
  </TitlesOfParts>
  <Company>Økologisk Landsforening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Lotte Birk Godiksen</dc:creator>
  <cp:lastModifiedBy>Lotte Birk Godiksen</cp:lastModifiedBy>
  <cp:revision>11</cp:revision>
  <dcterms:created xsi:type="dcterms:W3CDTF">2011-12-14T14:27:47Z</dcterms:created>
  <dcterms:modified xsi:type="dcterms:W3CDTF">2012-01-27T12:18:34Z</dcterms:modified>
</cp:coreProperties>
</file>