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1" r:id="rId5"/>
    <p:sldId id="259" r:id="rId6"/>
    <p:sldId id="260" r:id="rId7"/>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7CD69A0C-045C-4D4E-9453-96B95133D898}" type="datetimeFigureOut">
              <a:rPr lang="da-DK" smtClean="0"/>
              <a:t>31-01-2012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95212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CD69A0C-045C-4D4E-9453-96B95133D898}" type="datetimeFigureOut">
              <a:rPr lang="da-DK" smtClean="0"/>
              <a:t>31-01-2012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4184800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CD69A0C-045C-4D4E-9453-96B95133D898}" type="datetimeFigureOut">
              <a:rPr lang="da-DK" smtClean="0"/>
              <a:t>31-01-2012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97318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CD69A0C-045C-4D4E-9453-96B95133D898}" type="datetimeFigureOut">
              <a:rPr lang="da-DK" smtClean="0"/>
              <a:t>31-01-2012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3334650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7CD69A0C-045C-4D4E-9453-96B95133D898}" type="datetimeFigureOut">
              <a:rPr lang="da-DK" smtClean="0"/>
              <a:t>31-01-2012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019616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7CD69A0C-045C-4D4E-9453-96B95133D898}" type="datetimeFigureOut">
              <a:rPr lang="da-DK" smtClean="0"/>
              <a:t>31-01-2012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161048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CD69A0C-045C-4D4E-9453-96B95133D898}" type="datetimeFigureOut">
              <a:rPr lang="da-DK" smtClean="0"/>
              <a:t>31-01-2012</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58161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7CD69A0C-045C-4D4E-9453-96B95133D898}" type="datetimeFigureOut">
              <a:rPr lang="da-DK" smtClean="0"/>
              <a:t>31-01-2012</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40482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7CD69A0C-045C-4D4E-9453-96B95133D898}" type="datetimeFigureOut">
              <a:rPr lang="da-DK" smtClean="0"/>
              <a:t>31-01-2012</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2097701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CD69A0C-045C-4D4E-9453-96B95133D898}" type="datetimeFigureOut">
              <a:rPr lang="da-DK" smtClean="0"/>
              <a:t>31-01-2012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244275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CD69A0C-045C-4D4E-9453-96B95133D898}" type="datetimeFigureOut">
              <a:rPr lang="da-DK" smtClean="0"/>
              <a:t>31-01-2012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3636016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69A0C-045C-4D4E-9453-96B95133D898}" type="datetimeFigureOut">
              <a:rPr lang="da-DK" smtClean="0"/>
              <a:t>31-01-2012</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F4B48-67EE-41F9-A731-D0F9AFC1189E}" type="slidenum">
              <a:rPr lang="da-DK" smtClean="0"/>
              <a:t>‹nr.›</a:t>
            </a:fld>
            <a:endParaRPr lang="da-DK"/>
          </a:p>
        </p:txBody>
      </p:sp>
    </p:spTree>
    <p:extLst>
      <p:ext uri="{BB962C8B-B14F-4D97-AF65-F5344CB8AC3E}">
        <p14:creationId xmlns:p14="http://schemas.microsoft.com/office/powerpoint/2010/main" val="2165068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koedskolen.taenk.dk/Menu/Uge+5" TargetMode="Externa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hyperlink" Target="http://www.okologi.dk/" TargetMode="External"/><Relationship Id="rId4" Type="http://schemas.openxmlformats.org/officeDocument/2006/relationships/image" Target="../media/image4.png"/><Relationship Id="rId9" Type="http://schemas.openxmlformats.org/officeDocument/2006/relationships/hyperlink" Target="http://samvirke.dk/forbrug/artikler/danskerne-spiser-koed.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pic>
        <p:nvPicPr>
          <p:cNvPr id="5" name="Bille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82341" y="836712"/>
            <a:ext cx="4052341" cy="3960000"/>
          </a:xfrm>
          <a:prstGeom prst="rect">
            <a:avLst/>
          </a:prstGeom>
        </p:spPr>
      </p:pic>
    </p:spTree>
    <p:extLst>
      <p:ext uri="{BB962C8B-B14F-4D97-AF65-F5344CB8AC3E}">
        <p14:creationId xmlns:p14="http://schemas.microsoft.com/office/powerpoint/2010/main" val="1049624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pic>
        <p:nvPicPr>
          <p:cNvPr id="7" name="Billede 6"/>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2592288" cy="2376264"/>
          </a:xfrm>
          <a:prstGeom prst="rect">
            <a:avLst/>
          </a:prstGeom>
        </p:spPr>
      </p:pic>
      <p:pic>
        <p:nvPicPr>
          <p:cNvPr id="9" name="Billede 8"/>
          <p:cNvPicPr/>
          <p:nvPr/>
        </p:nvPicPr>
        <p:blipFill>
          <a:blip r:embed="rId4" cstate="print">
            <a:extLst>
              <a:ext uri="{28A0092B-C50C-407E-A947-70E740481C1C}">
                <a14:useLocalDpi xmlns:a14="http://schemas.microsoft.com/office/drawing/2010/main" val="0"/>
              </a:ext>
            </a:extLst>
          </a:blip>
          <a:stretch>
            <a:fillRect/>
          </a:stretch>
        </p:blipFill>
        <p:spPr>
          <a:xfrm>
            <a:off x="395536" y="2842656"/>
            <a:ext cx="2502960" cy="2746584"/>
          </a:xfrm>
          <a:prstGeom prst="rect">
            <a:avLst/>
          </a:prstGeom>
        </p:spPr>
      </p:pic>
      <p:pic>
        <p:nvPicPr>
          <p:cNvPr id="11" name="Billede 10"/>
          <p:cNvPicPr/>
          <p:nvPr/>
        </p:nvPicPr>
        <p:blipFill>
          <a:blip r:embed="rId5" cstate="print">
            <a:extLst>
              <a:ext uri="{28A0092B-C50C-407E-A947-70E740481C1C}">
                <a14:useLocalDpi xmlns:a14="http://schemas.microsoft.com/office/drawing/2010/main" val="0"/>
              </a:ext>
            </a:extLst>
          </a:blip>
          <a:stretch>
            <a:fillRect/>
          </a:stretch>
        </p:blipFill>
        <p:spPr>
          <a:xfrm>
            <a:off x="3334469" y="358249"/>
            <a:ext cx="2213610" cy="2328545"/>
          </a:xfrm>
          <a:prstGeom prst="rect">
            <a:avLst/>
          </a:prstGeom>
        </p:spPr>
      </p:pic>
      <p:pic>
        <p:nvPicPr>
          <p:cNvPr id="13" name="Billede 12"/>
          <p:cNvPicPr/>
          <p:nvPr/>
        </p:nvPicPr>
        <p:blipFill>
          <a:blip r:embed="rId6" cstate="print">
            <a:extLst>
              <a:ext uri="{28A0092B-C50C-407E-A947-70E740481C1C}">
                <a14:useLocalDpi xmlns:a14="http://schemas.microsoft.com/office/drawing/2010/main" val="0"/>
              </a:ext>
            </a:extLst>
          </a:blip>
          <a:stretch>
            <a:fillRect/>
          </a:stretch>
        </p:blipFill>
        <p:spPr>
          <a:xfrm>
            <a:off x="3230646" y="3140968"/>
            <a:ext cx="2258377" cy="2550795"/>
          </a:xfrm>
          <a:prstGeom prst="rect">
            <a:avLst/>
          </a:prstGeom>
        </p:spPr>
      </p:pic>
      <p:pic>
        <p:nvPicPr>
          <p:cNvPr id="15" name="Billede 14"/>
          <p:cNvPicPr/>
          <p:nvPr/>
        </p:nvPicPr>
        <p:blipFill>
          <a:blip r:embed="rId7" cstate="print">
            <a:extLst>
              <a:ext uri="{28A0092B-C50C-407E-A947-70E740481C1C}">
                <a14:useLocalDpi xmlns:a14="http://schemas.microsoft.com/office/drawing/2010/main" val="0"/>
              </a:ext>
            </a:extLst>
          </a:blip>
          <a:stretch>
            <a:fillRect/>
          </a:stretch>
        </p:blipFill>
        <p:spPr>
          <a:xfrm>
            <a:off x="5940152" y="2108944"/>
            <a:ext cx="2952328" cy="3336280"/>
          </a:xfrm>
          <a:prstGeom prst="rect">
            <a:avLst/>
          </a:prstGeom>
        </p:spPr>
      </p:pic>
      <p:sp>
        <p:nvSpPr>
          <p:cNvPr id="8" name="Tekstfelt 2"/>
          <p:cNvSpPr txBox="1">
            <a:spLocks noChangeArrowheads="1"/>
          </p:cNvSpPr>
          <p:nvPr/>
        </p:nvSpPr>
        <p:spPr bwMode="auto">
          <a:xfrm>
            <a:off x="179512" y="116632"/>
            <a:ext cx="2592287" cy="1992312"/>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da-DK" sz="1400" i="1" dirty="0" smtClean="0">
                <a:solidFill>
                  <a:srgbClr val="FFFFFF"/>
                </a:solidFill>
                <a:effectLst/>
                <a:latin typeface="Calibri"/>
                <a:ea typeface="Calibri"/>
                <a:cs typeface="Times New Roman"/>
              </a:rPr>
              <a:t>”Tag </a:t>
            </a:r>
            <a:r>
              <a:rPr lang="da-DK" sz="1400" i="1" dirty="0">
                <a:solidFill>
                  <a:srgbClr val="FFFFFF"/>
                </a:solidFill>
                <a:effectLst/>
                <a:latin typeface="Calibri"/>
                <a:ea typeface="Calibri"/>
                <a:cs typeface="Times New Roman"/>
              </a:rPr>
              <a:t>en </a:t>
            </a:r>
            <a:r>
              <a:rPr lang="da-DK" sz="1400" i="1" dirty="0" smtClean="0">
                <a:solidFill>
                  <a:srgbClr val="FFFFFF"/>
                </a:solidFill>
                <a:effectLst/>
                <a:latin typeface="Calibri"/>
                <a:ea typeface="Calibri"/>
                <a:cs typeface="Times New Roman"/>
              </a:rPr>
              <a:t>kødfri </a:t>
            </a:r>
            <a:r>
              <a:rPr lang="da-DK" sz="1400" i="1" dirty="0">
                <a:solidFill>
                  <a:srgbClr val="FFFFFF"/>
                </a:solidFill>
                <a:effectLst/>
                <a:latin typeface="Calibri"/>
                <a:ea typeface="Calibri"/>
                <a:cs typeface="Times New Roman"/>
              </a:rPr>
              <a:t>dag og forlæng dine kødretter de øvrige dage med masser af grønt </a:t>
            </a:r>
            <a:r>
              <a:rPr lang="da-DK" sz="1400" i="1" dirty="0" smtClean="0">
                <a:solidFill>
                  <a:srgbClr val="FFFFFF"/>
                </a:solidFill>
                <a:effectLst/>
                <a:latin typeface="Calibri"/>
                <a:ea typeface="Calibri"/>
                <a:cs typeface="Times New Roman"/>
              </a:rPr>
              <a:t>– så er </a:t>
            </a:r>
            <a:r>
              <a:rPr lang="da-DK" sz="1400" i="1" dirty="0">
                <a:solidFill>
                  <a:srgbClr val="FFFFFF"/>
                </a:solidFill>
                <a:effectLst/>
                <a:latin typeface="Calibri"/>
                <a:ea typeface="Calibri"/>
                <a:cs typeface="Times New Roman"/>
              </a:rPr>
              <a:t>der mere luft i budgettet til økologisk </a:t>
            </a:r>
            <a:r>
              <a:rPr lang="da-DK" sz="1400" i="1" dirty="0" smtClean="0">
                <a:solidFill>
                  <a:srgbClr val="FFFFFF"/>
                </a:solidFill>
                <a:effectLst/>
                <a:latin typeface="Calibri"/>
                <a:ea typeface="Calibri"/>
                <a:cs typeface="Times New Roman"/>
              </a:rPr>
              <a:t>kød”. </a:t>
            </a:r>
          </a:p>
          <a:p>
            <a:pPr>
              <a:lnSpc>
                <a:spcPct val="115000"/>
              </a:lnSpc>
              <a:spcAft>
                <a:spcPts val="1000"/>
              </a:spcAft>
            </a:pPr>
            <a:endParaRPr lang="da-DK" sz="900" b="1" dirty="0" smtClean="0">
              <a:solidFill>
                <a:srgbClr val="FFFFFF"/>
              </a:solidFill>
              <a:effectLst/>
              <a:latin typeface="Calibri"/>
              <a:ea typeface="Calibri"/>
              <a:cs typeface="Times New Roman"/>
            </a:endParaRPr>
          </a:p>
          <a:p>
            <a:pPr>
              <a:lnSpc>
                <a:spcPct val="115000"/>
              </a:lnSpc>
              <a:spcAft>
                <a:spcPts val="1000"/>
              </a:spcAft>
            </a:pPr>
            <a:r>
              <a:rPr lang="da-DK" sz="900" b="1" dirty="0" smtClean="0">
                <a:solidFill>
                  <a:srgbClr val="FFFFFF"/>
                </a:solidFill>
                <a:effectLst/>
                <a:latin typeface="Calibri"/>
                <a:ea typeface="Calibri"/>
                <a:cs typeface="Times New Roman"/>
              </a:rPr>
              <a:t>Kilde: </a:t>
            </a:r>
            <a:r>
              <a:rPr lang="da-DK" sz="1000" dirty="0" smtClean="0">
                <a:solidFill>
                  <a:srgbClr val="FFFFFF"/>
                </a:solidFill>
                <a:effectLst/>
                <a:latin typeface="Calibri"/>
                <a:ea typeface="Calibri"/>
                <a:cs typeface="Times New Roman"/>
                <a:hlinkClick r:id="rId8"/>
              </a:rPr>
              <a:t>http</a:t>
            </a:r>
            <a:r>
              <a:rPr lang="da-DK" sz="1000" dirty="0">
                <a:solidFill>
                  <a:srgbClr val="FFFFFF"/>
                </a:solidFill>
                <a:effectLst/>
                <a:latin typeface="Calibri"/>
                <a:ea typeface="Calibri"/>
                <a:cs typeface="Times New Roman"/>
                <a:hlinkClick r:id="rId8"/>
              </a:rPr>
              <a:t>://</a:t>
            </a:r>
            <a:r>
              <a:rPr lang="da-DK" sz="1000" dirty="0" smtClean="0">
                <a:solidFill>
                  <a:srgbClr val="FFFFFF"/>
                </a:solidFill>
                <a:effectLst/>
                <a:latin typeface="Calibri"/>
                <a:ea typeface="Calibri"/>
                <a:cs typeface="Times New Roman"/>
                <a:hlinkClick r:id="rId8"/>
              </a:rPr>
              <a:t>koedskolen.taenk.dk/Menu/Uge+5</a:t>
            </a:r>
            <a:endParaRPr lang="da-DK" sz="1000" dirty="0" smtClean="0">
              <a:solidFill>
                <a:srgbClr val="FFFFFF"/>
              </a:solidFill>
              <a:effectLst/>
              <a:latin typeface="Calibri"/>
              <a:ea typeface="Calibri"/>
              <a:cs typeface="Times New Roman"/>
            </a:endParaRPr>
          </a:p>
          <a:p>
            <a:pPr>
              <a:lnSpc>
                <a:spcPct val="115000"/>
              </a:lnSpc>
              <a:spcAft>
                <a:spcPts val="1000"/>
              </a:spcAft>
            </a:pPr>
            <a:endParaRPr lang="da-DK" sz="1100" dirty="0">
              <a:effectLst/>
              <a:latin typeface="Calibri"/>
              <a:ea typeface="Calibri"/>
              <a:cs typeface="Times New Roman"/>
            </a:endParaRPr>
          </a:p>
          <a:p>
            <a:pPr>
              <a:lnSpc>
                <a:spcPct val="115000"/>
              </a:lnSpc>
              <a:spcAft>
                <a:spcPts val="1000"/>
              </a:spcAft>
            </a:pPr>
            <a:r>
              <a:rPr lang="da-DK" sz="1200" dirty="0">
                <a:solidFill>
                  <a:srgbClr val="FFFFFF"/>
                </a:solidFill>
                <a:effectLst/>
                <a:latin typeface="Calibri"/>
                <a:ea typeface="Calibri"/>
                <a:cs typeface="Times New Roman"/>
              </a:rPr>
              <a:t> </a:t>
            </a:r>
            <a:endParaRPr lang="da-DK" sz="1100" dirty="0">
              <a:effectLst/>
              <a:latin typeface="Calibri"/>
              <a:ea typeface="Calibri"/>
              <a:cs typeface="Times New Roman"/>
            </a:endParaRPr>
          </a:p>
        </p:txBody>
      </p:sp>
      <p:sp>
        <p:nvSpPr>
          <p:cNvPr id="2" name="Rektangel 1"/>
          <p:cNvSpPr/>
          <p:nvPr/>
        </p:nvSpPr>
        <p:spPr>
          <a:xfrm>
            <a:off x="3230647" y="3140968"/>
            <a:ext cx="2205449" cy="2154436"/>
          </a:xfrm>
          <a:prstGeom prst="rect">
            <a:avLst/>
          </a:prstGeom>
        </p:spPr>
        <p:txBody>
          <a:bodyPr wrap="square">
            <a:spAutoFit/>
          </a:bodyPr>
          <a:lstStyle/>
          <a:p>
            <a:r>
              <a:rPr lang="da-DK" sz="1600" i="1" dirty="0" smtClean="0">
                <a:solidFill>
                  <a:schemeClr val="bg1"/>
                </a:solidFill>
              </a:rPr>
              <a:t>”Der </a:t>
            </a:r>
            <a:r>
              <a:rPr lang="da-DK" sz="1600" i="1" dirty="0">
                <a:solidFill>
                  <a:schemeClr val="bg1"/>
                </a:solidFill>
              </a:rPr>
              <a:t>bliver produceret omkring 146 kilo kød per dansker om året, og vi er et af verdens mest kødglade </a:t>
            </a:r>
            <a:r>
              <a:rPr lang="da-DK" sz="1600" i="1" dirty="0" smtClean="0">
                <a:solidFill>
                  <a:schemeClr val="bg1"/>
                </a:solidFill>
              </a:rPr>
              <a:t>folk”. </a:t>
            </a:r>
            <a:endParaRPr lang="da-DK" sz="1600" i="1" dirty="0">
              <a:solidFill>
                <a:schemeClr val="bg1"/>
              </a:solidFill>
            </a:endParaRPr>
          </a:p>
          <a:p>
            <a:r>
              <a:rPr lang="da-DK" sz="1200" dirty="0">
                <a:solidFill>
                  <a:schemeClr val="bg1"/>
                </a:solidFill>
              </a:rPr>
              <a:t> </a:t>
            </a:r>
          </a:p>
          <a:p>
            <a:r>
              <a:rPr lang="da-DK" sz="1200" dirty="0">
                <a:solidFill>
                  <a:schemeClr val="bg1"/>
                </a:solidFill>
              </a:rPr>
              <a:t> </a:t>
            </a:r>
          </a:p>
          <a:p>
            <a:r>
              <a:rPr lang="da-DK" sz="1000" dirty="0">
                <a:solidFill>
                  <a:schemeClr val="bg1"/>
                </a:solidFill>
              </a:rPr>
              <a:t>Kilde: </a:t>
            </a:r>
            <a:r>
              <a:rPr lang="da-DK" sz="1000" u="sng" dirty="0">
                <a:solidFill>
                  <a:schemeClr val="bg1"/>
                </a:solidFill>
                <a:hlinkClick r:id="rId9"/>
              </a:rPr>
              <a:t>http://samvirke.dk/forbrug/artikler/danskerne-spiser-koed.html</a:t>
            </a:r>
            <a:endParaRPr lang="da-DK" sz="1000" dirty="0">
              <a:solidFill>
                <a:schemeClr val="bg1"/>
              </a:solidFill>
            </a:endParaRPr>
          </a:p>
        </p:txBody>
      </p:sp>
      <p:sp>
        <p:nvSpPr>
          <p:cNvPr id="10" name="Tekstfelt 2"/>
          <p:cNvSpPr txBox="1">
            <a:spLocks noChangeArrowheads="1"/>
          </p:cNvSpPr>
          <p:nvPr/>
        </p:nvSpPr>
        <p:spPr bwMode="auto">
          <a:xfrm>
            <a:off x="3393524" y="384139"/>
            <a:ext cx="2095500" cy="189273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da-DK" sz="1400" i="1" dirty="0" smtClean="0">
                <a:solidFill>
                  <a:srgbClr val="FFFFFF"/>
                </a:solidFill>
                <a:effectLst/>
                <a:latin typeface="Calibri"/>
                <a:ea typeface="Calibri"/>
                <a:cs typeface="Times New Roman"/>
              </a:rPr>
              <a:t>”En </a:t>
            </a:r>
            <a:r>
              <a:rPr lang="da-DK" sz="1400" i="1" dirty="0">
                <a:solidFill>
                  <a:srgbClr val="FFFFFF"/>
                </a:solidFill>
                <a:effectLst/>
                <a:latin typeface="Calibri"/>
                <a:ea typeface="Calibri"/>
                <a:cs typeface="Times New Roman"/>
              </a:rPr>
              <a:t>dansk gennemsnitsfamilie smider årligt god, spiselig mad ud for ca. 10.000 </a:t>
            </a:r>
            <a:r>
              <a:rPr lang="da-DK" sz="1400" i="1" smtClean="0">
                <a:solidFill>
                  <a:srgbClr val="FFFFFF"/>
                </a:solidFill>
                <a:effectLst/>
                <a:latin typeface="Calibri"/>
                <a:ea typeface="Calibri"/>
                <a:cs typeface="Times New Roman"/>
              </a:rPr>
              <a:t>kr.”</a:t>
            </a:r>
            <a:endParaRPr lang="da-DK" sz="1400" i="1" dirty="0">
              <a:effectLst/>
              <a:latin typeface="Calibri"/>
              <a:ea typeface="Calibri"/>
              <a:cs typeface="Times New Roman"/>
            </a:endParaRPr>
          </a:p>
          <a:p>
            <a:pPr>
              <a:lnSpc>
                <a:spcPct val="115000"/>
              </a:lnSpc>
              <a:spcAft>
                <a:spcPts val="0"/>
              </a:spcAft>
            </a:pPr>
            <a:r>
              <a:rPr lang="da-DK" sz="1200" b="1" dirty="0">
                <a:solidFill>
                  <a:srgbClr val="FFFFFF"/>
                </a:solidFill>
                <a:effectLst/>
                <a:latin typeface="Calibri"/>
                <a:ea typeface="Calibri"/>
                <a:cs typeface="Times New Roman"/>
              </a:rPr>
              <a:t> </a:t>
            </a:r>
            <a:endParaRPr lang="da-DK" sz="1000" dirty="0">
              <a:solidFill>
                <a:srgbClr val="FFFFFF"/>
              </a:solidFill>
              <a:latin typeface="Calibri"/>
              <a:ea typeface="Calibri"/>
              <a:cs typeface="Times New Roman"/>
            </a:endParaRPr>
          </a:p>
          <a:p>
            <a:pPr>
              <a:lnSpc>
                <a:spcPct val="115000"/>
              </a:lnSpc>
              <a:spcAft>
                <a:spcPts val="0"/>
              </a:spcAft>
            </a:pPr>
            <a:r>
              <a:rPr lang="da-DK" sz="1000" dirty="0" smtClean="0">
                <a:solidFill>
                  <a:srgbClr val="FFFFFF"/>
                </a:solidFill>
                <a:effectLst/>
                <a:latin typeface="Calibri"/>
                <a:ea typeface="Calibri"/>
                <a:cs typeface="Times New Roman"/>
              </a:rPr>
              <a:t>Kilde</a:t>
            </a:r>
            <a:r>
              <a:rPr lang="da-DK" sz="1000" dirty="0">
                <a:solidFill>
                  <a:srgbClr val="FFFFFF"/>
                </a:solidFill>
                <a:effectLst/>
                <a:latin typeface="Calibri"/>
                <a:ea typeface="Calibri"/>
                <a:cs typeface="Times New Roman"/>
              </a:rPr>
              <a:t>: Landbrug &amp; Fødevarer – tal fra 2010</a:t>
            </a:r>
            <a:endParaRPr lang="da-DK" sz="1100" dirty="0">
              <a:effectLst/>
              <a:latin typeface="Calibri"/>
              <a:ea typeface="Calibri"/>
              <a:cs typeface="Times New Roman"/>
            </a:endParaRPr>
          </a:p>
          <a:p>
            <a:pPr>
              <a:lnSpc>
                <a:spcPct val="115000"/>
              </a:lnSpc>
              <a:spcAft>
                <a:spcPts val="1000"/>
              </a:spcAft>
            </a:pPr>
            <a:r>
              <a:rPr lang="da-DK" sz="1000" dirty="0">
                <a:solidFill>
                  <a:srgbClr val="FFFFFF"/>
                </a:solidFill>
                <a:effectLst/>
                <a:latin typeface="Calibri"/>
                <a:ea typeface="Calibri"/>
                <a:cs typeface="Times New Roman"/>
              </a:rPr>
              <a:t> </a:t>
            </a:r>
            <a:endParaRPr lang="da-DK" sz="1100" dirty="0">
              <a:effectLst/>
              <a:latin typeface="Calibri"/>
              <a:ea typeface="Calibri"/>
              <a:cs typeface="Times New Roman"/>
            </a:endParaRPr>
          </a:p>
        </p:txBody>
      </p:sp>
      <p:sp>
        <p:nvSpPr>
          <p:cNvPr id="12" name="Tekstfelt 2"/>
          <p:cNvSpPr txBox="1">
            <a:spLocks noChangeArrowheads="1"/>
          </p:cNvSpPr>
          <p:nvPr/>
        </p:nvSpPr>
        <p:spPr bwMode="auto">
          <a:xfrm>
            <a:off x="432048" y="2842656"/>
            <a:ext cx="2339751" cy="229886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da-DK" sz="1600" i="1" dirty="0" smtClean="0">
                <a:solidFill>
                  <a:srgbClr val="FFFFFF"/>
                </a:solidFill>
                <a:effectLst/>
                <a:latin typeface="Calibri"/>
                <a:ea typeface="Calibri"/>
                <a:cs typeface="Times New Roman"/>
              </a:rPr>
              <a:t>”Vinder </a:t>
            </a:r>
            <a:r>
              <a:rPr lang="da-DK" sz="1600" i="1" dirty="0">
                <a:solidFill>
                  <a:srgbClr val="FFFFFF"/>
                </a:solidFill>
                <a:effectLst/>
                <a:latin typeface="Calibri"/>
                <a:ea typeface="Calibri"/>
                <a:cs typeface="Times New Roman"/>
              </a:rPr>
              <a:t>økonomien over økologien, når du skal vælge kød i køledisken – hvis du nu skal være HELT ærlig</a:t>
            </a:r>
            <a:r>
              <a:rPr lang="da-DK" sz="1600" i="1" dirty="0" smtClean="0">
                <a:solidFill>
                  <a:srgbClr val="FFFFFF"/>
                </a:solidFill>
                <a:effectLst/>
                <a:latin typeface="Calibri"/>
                <a:ea typeface="Calibri"/>
                <a:cs typeface="Times New Roman"/>
              </a:rPr>
              <a:t>?”</a:t>
            </a:r>
            <a:endParaRPr lang="da-DK" sz="1400" i="1" dirty="0">
              <a:effectLst/>
              <a:latin typeface="Calibri"/>
              <a:ea typeface="Calibri"/>
              <a:cs typeface="Times New Roman"/>
            </a:endParaRPr>
          </a:p>
          <a:p>
            <a:pPr>
              <a:lnSpc>
                <a:spcPct val="115000"/>
              </a:lnSpc>
              <a:spcAft>
                <a:spcPts val="1000"/>
              </a:spcAft>
            </a:pPr>
            <a:endParaRPr lang="da-DK" sz="1000" dirty="0" smtClean="0">
              <a:solidFill>
                <a:srgbClr val="FFFFFF"/>
              </a:solidFill>
              <a:latin typeface="Calibri"/>
              <a:ea typeface="Calibri"/>
              <a:cs typeface="Times New Roman"/>
            </a:endParaRPr>
          </a:p>
          <a:p>
            <a:pPr>
              <a:lnSpc>
                <a:spcPct val="115000"/>
              </a:lnSpc>
              <a:spcAft>
                <a:spcPts val="1000"/>
              </a:spcAft>
            </a:pPr>
            <a:r>
              <a:rPr lang="da-DK" sz="1000" dirty="0" smtClean="0">
                <a:solidFill>
                  <a:srgbClr val="FFFFFF"/>
                </a:solidFill>
                <a:latin typeface="Calibri"/>
                <a:ea typeface="Calibri"/>
                <a:cs typeface="Times New Roman"/>
              </a:rPr>
              <a:t>Kilde: </a:t>
            </a:r>
            <a:r>
              <a:rPr lang="da-DK" sz="1000" dirty="0" smtClean="0">
                <a:solidFill>
                  <a:srgbClr val="FFFFFF"/>
                </a:solidFill>
                <a:latin typeface="Calibri"/>
                <a:ea typeface="Calibri"/>
                <a:cs typeface="Times New Roman"/>
                <a:hlinkClick r:id="rId8"/>
              </a:rPr>
              <a:t>h</a:t>
            </a:r>
            <a:r>
              <a:rPr lang="da-DK" sz="1000" dirty="0" smtClean="0">
                <a:solidFill>
                  <a:srgbClr val="FFFFFF"/>
                </a:solidFill>
                <a:effectLst/>
                <a:latin typeface="Calibri"/>
                <a:ea typeface="Calibri"/>
                <a:cs typeface="Times New Roman"/>
                <a:hlinkClick r:id="rId8"/>
              </a:rPr>
              <a:t>ttp</a:t>
            </a:r>
            <a:r>
              <a:rPr lang="da-DK" sz="1000" dirty="0">
                <a:solidFill>
                  <a:srgbClr val="FFFFFF"/>
                </a:solidFill>
                <a:effectLst/>
                <a:latin typeface="Calibri"/>
                <a:ea typeface="Calibri"/>
                <a:cs typeface="Times New Roman"/>
                <a:hlinkClick r:id="rId8"/>
              </a:rPr>
              <a:t>://</a:t>
            </a:r>
            <a:r>
              <a:rPr lang="da-DK" sz="1000" dirty="0" smtClean="0">
                <a:solidFill>
                  <a:srgbClr val="FFFFFF"/>
                </a:solidFill>
                <a:effectLst/>
                <a:latin typeface="Calibri"/>
                <a:ea typeface="Calibri"/>
                <a:cs typeface="Times New Roman"/>
                <a:hlinkClick r:id="rId8"/>
              </a:rPr>
              <a:t>koedskolen.taenk.dk/Menu/Uge+5</a:t>
            </a:r>
            <a:endParaRPr lang="da-DK" sz="1000" dirty="0" smtClean="0">
              <a:solidFill>
                <a:srgbClr val="FFFFFF"/>
              </a:solidFill>
              <a:effectLst/>
              <a:latin typeface="Calibri"/>
              <a:ea typeface="Calibri"/>
              <a:cs typeface="Times New Roman"/>
            </a:endParaRPr>
          </a:p>
          <a:p>
            <a:pPr>
              <a:lnSpc>
                <a:spcPct val="115000"/>
              </a:lnSpc>
              <a:spcAft>
                <a:spcPts val="1000"/>
              </a:spcAft>
            </a:pPr>
            <a:endParaRPr lang="da-DK" sz="1100" dirty="0">
              <a:effectLst/>
              <a:latin typeface="Calibri"/>
              <a:ea typeface="Calibri"/>
              <a:cs typeface="Times New Roman"/>
            </a:endParaRPr>
          </a:p>
        </p:txBody>
      </p:sp>
      <p:sp>
        <p:nvSpPr>
          <p:cNvPr id="14" name="Tekstfelt 2"/>
          <p:cNvSpPr txBox="1">
            <a:spLocks noChangeArrowheads="1"/>
          </p:cNvSpPr>
          <p:nvPr/>
        </p:nvSpPr>
        <p:spPr bwMode="auto">
          <a:xfrm>
            <a:off x="5940152" y="2108944"/>
            <a:ext cx="2952328" cy="2984838"/>
          </a:xfrm>
          <a:prstGeom prst="rect">
            <a:avLst/>
          </a:prstGeom>
          <a:noFill/>
          <a:ln w="9525">
            <a:noFill/>
            <a:miter lim="800000"/>
            <a:headEnd/>
            <a:tailEnd/>
          </a:ln>
        </p:spPr>
        <p:txBody>
          <a:bodyPr rot="0" vert="horz" wrap="square" lIns="91440" tIns="45720" rIns="91440" bIns="45720" anchor="t" anchorCtr="0">
            <a:noAutofit/>
          </a:bodyPr>
          <a:lstStyle/>
          <a:p>
            <a:r>
              <a:rPr lang="da-DK" sz="1400" i="1" dirty="0">
                <a:solidFill>
                  <a:schemeClr val="bg1"/>
                </a:solidFill>
              </a:rPr>
              <a:t>”At købe økologisk mad er en investering i fremtiden. Du er med til at sikre, at dine børn kan drikke rent vand fra hanen, at de kan blive behandlet med penicillin, hvis de bliver syge, at de kan spise fisk fra et rent vandmiljø, og at de undgår potentielt skadelige og hormonforstyrrende stoffer i </a:t>
            </a:r>
            <a:r>
              <a:rPr lang="da-DK" sz="1400" i="1">
                <a:solidFill>
                  <a:schemeClr val="bg1"/>
                </a:solidFill>
              </a:rPr>
              <a:t>deres </a:t>
            </a:r>
            <a:r>
              <a:rPr lang="da-DK" sz="1400" i="1" smtClean="0">
                <a:solidFill>
                  <a:schemeClr val="bg1"/>
                </a:solidFill>
              </a:rPr>
              <a:t>dagligdag”. </a:t>
            </a:r>
            <a:endParaRPr lang="da-DK" sz="1400" dirty="0">
              <a:solidFill>
                <a:schemeClr val="bg1"/>
              </a:solidFill>
            </a:endParaRPr>
          </a:p>
          <a:p>
            <a:r>
              <a:rPr lang="da-DK" sz="1400" b="1" dirty="0">
                <a:solidFill>
                  <a:schemeClr val="bg1"/>
                </a:solidFill>
              </a:rPr>
              <a:t> </a:t>
            </a:r>
            <a:endParaRPr lang="da-DK" sz="1400" dirty="0">
              <a:solidFill>
                <a:schemeClr val="bg1"/>
              </a:solidFill>
            </a:endParaRPr>
          </a:p>
          <a:p>
            <a:r>
              <a:rPr lang="da-DK" sz="900" dirty="0">
                <a:solidFill>
                  <a:schemeClr val="bg1"/>
                </a:solidFill>
              </a:rPr>
              <a:t>Kilde: </a:t>
            </a:r>
            <a:r>
              <a:rPr lang="da-DK" sz="900" u="sng" dirty="0">
                <a:solidFill>
                  <a:schemeClr val="bg1"/>
                </a:solidFill>
                <a:hlinkClick r:id="rId10"/>
              </a:rPr>
              <a:t>www.okologi.dk</a:t>
            </a:r>
            <a:endParaRPr lang="da-DK" sz="900" dirty="0">
              <a:solidFill>
                <a:schemeClr val="bg1"/>
              </a:solidFill>
            </a:endParaRPr>
          </a:p>
          <a:p>
            <a:pPr>
              <a:lnSpc>
                <a:spcPct val="115000"/>
              </a:lnSpc>
              <a:spcAft>
                <a:spcPts val="1000"/>
              </a:spcAft>
            </a:pPr>
            <a:r>
              <a:rPr lang="da-DK" sz="1000" dirty="0">
                <a:solidFill>
                  <a:srgbClr val="FFFFFF"/>
                </a:solidFill>
                <a:effectLst/>
                <a:latin typeface="Calibri"/>
                <a:ea typeface="Calibri"/>
                <a:cs typeface="Times New Roman"/>
              </a:rPr>
              <a:t> </a:t>
            </a:r>
            <a:endParaRPr lang="da-DK" sz="1100" dirty="0">
              <a:effectLst/>
              <a:latin typeface="Calibri"/>
              <a:ea typeface="Calibri"/>
              <a:cs typeface="Times New Roman"/>
            </a:endParaRPr>
          </a:p>
          <a:p>
            <a:pPr>
              <a:lnSpc>
                <a:spcPct val="115000"/>
              </a:lnSpc>
              <a:spcAft>
                <a:spcPts val="1000"/>
              </a:spcAft>
            </a:pPr>
            <a:r>
              <a:rPr lang="da-DK" sz="1000" dirty="0">
                <a:effectLst/>
                <a:latin typeface="Calibri"/>
                <a:ea typeface="Calibri"/>
                <a:cs typeface="Times New Roman"/>
              </a:rPr>
              <a:t> </a:t>
            </a:r>
            <a:endParaRPr lang="da-DK" sz="1100" dirty="0">
              <a:effectLst/>
              <a:latin typeface="Calibri"/>
              <a:ea typeface="Calibri"/>
              <a:cs typeface="Times New Roman"/>
            </a:endParaRPr>
          </a:p>
        </p:txBody>
      </p:sp>
    </p:spTree>
    <p:extLst>
      <p:ext uri="{BB962C8B-B14F-4D97-AF65-F5344CB8AC3E}">
        <p14:creationId xmlns:p14="http://schemas.microsoft.com/office/powerpoint/2010/main" val="1865210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a-DK" dirty="0" smtClean="0"/>
              <a:t/>
            </a:r>
            <a:br>
              <a:rPr lang="da-DK" dirty="0" smtClean="0"/>
            </a:br>
            <a:r>
              <a:rPr lang="da-DK" dirty="0" smtClean="0"/>
              <a:t>Priser </a:t>
            </a:r>
            <a:r>
              <a:rPr lang="da-DK" dirty="0"/>
              <a:t>på økologiske kontra konventionelle råvarer</a:t>
            </a:r>
            <a:br>
              <a:rPr lang="da-DK" dirty="0"/>
            </a:b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8" name="Tekstboks 7"/>
          <p:cNvSpPr txBox="1"/>
          <p:nvPr/>
        </p:nvSpPr>
        <p:spPr>
          <a:xfrm>
            <a:off x="2267744" y="4365104"/>
            <a:ext cx="4392488" cy="253916"/>
          </a:xfrm>
          <a:prstGeom prst="rect">
            <a:avLst/>
          </a:prstGeom>
          <a:noFill/>
        </p:spPr>
        <p:txBody>
          <a:bodyPr wrap="square" rtlCol="0">
            <a:spAutoFit/>
          </a:bodyPr>
          <a:lstStyle/>
          <a:p>
            <a:r>
              <a:rPr lang="da-DK" sz="1050" dirty="0"/>
              <a:t>Kilde:  Priserne er indhentet i henholdsvis Netto og Kvickly - </a:t>
            </a:r>
            <a:r>
              <a:rPr lang="da-DK" sz="1050" dirty="0" smtClean="0"/>
              <a:t>December </a:t>
            </a:r>
            <a:r>
              <a:rPr lang="da-DK" sz="1050" dirty="0" smtClean="0"/>
              <a:t>2011.</a:t>
            </a:r>
            <a:endParaRPr lang="da-DK" sz="1050" dirty="0"/>
          </a:p>
        </p:txBody>
      </p:sp>
      <p:graphicFrame>
        <p:nvGraphicFramePr>
          <p:cNvPr id="3" name="Pladsholder til indhold 2"/>
          <p:cNvGraphicFramePr>
            <a:graphicFrameLocks noGrp="1"/>
          </p:cNvGraphicFramePr>
          <p:nvPr>
            <p:ph idx="1"/>
            <p:extLst>
              <p:ext uri="{D42A27DB-BD31-4B8C-83A1-F6EECF244321}">
                <p14:modId xmlns:p14="http://schemas.microsoft.com/office/powerpoint/2010/main" val="343331548"/>
              </p:ext>
            </p:extLst>
          </p:nvPr>
        </p:nvGraphicFramePr>
        <p:xfrm>
          <a:off x="2267744" y="1916832"/>
          <a:ext cx="4316730" cy="2313432"/>
        </p:xfrm>
        <a:graphic>
          <a:graphicData uri="http://schemas.openxmlformats.org/drawingml/2006/table">
            <a:tbl>
              <a:tblPr firstRow="1" firstCol="1" bandRow="1"/>
              <a:tblGrid>
                <a:gridCol w="1076325"/>
                <a:gridCol w="989965"/>
                <a:gridCol w="540385"/>
                <a:gridCol w="1170305"/>
                <a:gridCol w="539750"/>
              </a:tblGrid>
              <a:tr h="0">
                <a:tc>
                  <a:txBody>
                    <a:bodyPr/>
                    <a:lstStyle/>
                    <a:p>
                      <a:pPr>
                        <a:lnSpc>
                          <a:spcPct val="115000"/>
                        </a:lnSpc>
                        <a:spcAft>
                          <a:spcPts val="0"/>
                        </a:spcAft>
                      </a:pPr>
                      <a:r>
                        <a:rPr lang="da-DK" sz="1100" b="1">
                          <a:effectLst/>
                          <a:latin typeface="Calibri"/>
                          <a:ea typeface="Calibri"/>
                          <a:cs typeface="Times New Roman"/>
                        </a:rPr>
                        <a:t>Produkt</a:t>
                      </a:r>
                      <a:endParaRPr lang="da-DK"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b="1">
                          <a:effectLst/>
                          <a:latin typeface="Calibri"/>
                          <a:ea typeface="Calibri"/>
                          <a:cs typeface="Times New Roman"/>
                        </a:rPr>
                        <a:t>Økologisk pris</a:t>
                      </a:r>
                      <a:endParaRPr lang="da-DK"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b="1">
                          <a:effectLst/>
                          <a:latin typeface="Calibri"/>
                          <a:ea typeface="Calibri"/>
                          <a:cs typeface="Times New Roman"/>
                        </a:rPr>
                        <a:t>Vægt</a:t>
                      </a:r>
                      <a:endParaRPr lang="da-DK"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b="1">
                          <a:effectLst/>
                          <a:latin typeface="Calibri"/>
                          <a:ea typeface="Calibri"/>
                          <a:cs typeface="Times New Roman"/>
                        </a:rPr>
                        <a:t>Konventionel pris</a:t>
                      </a:r>
                      <a:endParaRPr lang="da-DK"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b="1">
                          <a:effectLst/>
                          <a:latin typeface="Calibri"/>
                          <a:ea typeface="Calibri"/>
                          <a:cs typeface="Times New Roman"/>
                        </a:rPr>
                        <a:t>Vægt</a:t>
                      </a:r>
                      <a:endParaRPr lang="da-DK"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da-DK" sz="1100">
                          <a:effectLst/>
                          <a:latin typeface="Calibri"/>
                          <a:ea typeface="Calibri"/>
                          <a:cs typeface="Times New Roman"/>
                        </a:rPr>
                        <a:t>Mini mælk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7,95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 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7,50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 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da-DK" sz="1100">
                          <a:effectLst/>
                          <a:latin typeface="Calibri"/>
                          <a:ea typeface="Calibri"/>
                          <a:cs typeface="Times New Roman"/>
                        </a:rPr>
                        <a:t>Smør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15,95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200 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250 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da-DK" sz="1100">
                          <a:effectLst/>
                          <a:latin typeface="Calibri"/>
                          <a:ea typeface="Calibri"/>
                          <a:cs typeface="Times New Roman"/>
                        </a:rPr>
                        <a:t>A 38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13,95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 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14,95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 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da-DK" sz="1100">
                          <a:effectLst/>
                          <a:latin typeface="Calibri"/>
                          <a:ea typeface="Calibri"/>
                          <a:cs typeface="Times New Roman"/>
                        </a:rPr>
                        <a:t>Klementiner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750 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 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da-DK" sz="1100">
                          <a:effectLst/>
                          <a:latin typeface="Calibri"/>
                          <a:ea typeface="Calibri"/>
                          <a:cs typeface="Times New Roman"/>
                        </a:rPr>
                        <a:t>Gulerødder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 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2 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da-DK" sz="1100">
                          <a:effectLst/>
                          <a:latin typeface="Calibri"/>
                          <a:ea typeface="Calibri"/>
                          <a:cs typeface="Times New Roman"/>
                        </a:rPr>
                        <a:t>Løg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7,50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750 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9,00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1,5 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da-DK" sz="1100">
                          <a:effectLst/>
                          <a:latin typeface="Calibri"/>
                          <a:ea typeface="Calibri"/>
                          <a:cs typeface="Times New Roman"/>
                        </a:rPr>
                        <a:t>Agurk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 stk.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 stk.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da-DK" sz="1100">
                          <a:effectLst/>
                          <a:latin typeface="Calibri"/>
                          <a:ea typeface="Calibri"/>
                          <a:cs typeface="Times New Roman"/>
                        </a:rPr>
                        <a:t>Kartofler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16,00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2 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3 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da-DK" sz="1100">
                          <a:effectLst/>
                          <a:latin typeface="Calibri"/>
                          <a:ea typeface="Calibri"/>
                          <a:cs typeface="Times New Roman"/>
                        </a:rPr>
                        <a:t>Hvedemel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21,95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2 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16,95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2 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da-DK" sz="1100">
                          <a:effectLst/>
                          <a:latin typeface="Calibri"/>
                          <a:ea typeface="Calibri"/>
                          <a:cs typeface="Times New Roman"/>
                        </a:rPr>
                        <a:t>Rugmel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22,95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2 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17,50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2 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da-DK" sz="1100">
                          <a:effectLst/>
                          <a:latin typeface="Calibri"/>
                          <a:ea typeface="Calibri"/>
                          <a:cs typeface="Times New Roman"/>
                        </a:rPr>
                        <a:t>Havregryn, fine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13,95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 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a:effectLst/>
                          <a:latin typeface="Calibri"/>
                          <a:ea typeface="Calibri"/>
                          <a:cs typeface="Times New Roman"/>
                        </a:rPr>
                        <a:t>12,95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100" dirty="0">
                          <a:effectLst/>
                          <a:latin typeface="Calibri"/>
                          <a:ea typeface="Calibri"/>
                          <a:cs typeface="Times New Roman"/>
                        </a:rPr>
                        <a:t>1 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40872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a-DK" dirty="0" smtClean="0"/>
              <a:t/>
            </a:r>
            <a:br>
              <a:rPr lang="da-DK" dirty="0" smtClean="0"/>
            </a:br>
            <a:r>
              <a:rPr lang="da-DK" dirty="0" smtClean="0"/>
              <a:t>Priser </a:t>
            </a:r>
            <a:r>
              <a:rPr lang="da-DK" dirty="0"/>
              <a:t>på økologiske kontra konventionelle råvarer</a:t>
            </a:r>
            <a:br>
              <a:rPr lang="da-DK" dirty="0"/>
            </a:b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6" name="Pladsholder til indhold 5"/>
          <p:cNvSpPr>
            <a:spLocks noGrp="1"/>
          </p:cNvSpPr>
          <p:nvPr>
            <p:ph idx="1"/>
          </p:nvPr>
        </p:nvSpPr>
        <p:spPr/>
        <p:txBody>
          <a:bodyPr/>
          <a:lstStyle/>
          <a:p>
            <a:pPr lvl="1">
              <a:buFont typeface="Arial" pitchFamily="34" charset="0"/>
              <a:buChar char="•"/>
            </a:pPr>
            <a:r>
              <a:rPr lang="da-DK" dirty="0"/>
              <a:t>Giv forslag til hvordan man får råd til økologisk mad, så budgettet stadig hænger sammen? </a:t>
            </a:r>
            <a:endParaRPr lang="da-DK" dirty="0" smtClean="0"/>
          </a:p>
          <a:p>
            <a:pPr marL="457200" lvl="1" indent="0">
              <a:buNone/>
            </a:pPr>
            <a:endParaRPr lang="da-DK" dirty="0"/>
          </a:p>
          <a:p>
            <a:pPr lvl="1">
              <a:buFont typeface="Arial" pitchFamily="34" charset="0"/>
              <a:buChar char="•"/>
            </a:pPr>
            <a:r>
              <a:rPr lang="da-DK" dirty="0"/>
              <a:t>Find 5 gode grunde til hvorfor det er en god ide, at producere økologisk mad?</a:t>
            </a:r>
          </a:p>
          <a:p>
            <a:endParaRPr lang="da-DK" dirty="0"/>
          </a:p>
        </p:txBody>
      </p:sp>
    </p:spTree>
    <p:extLst>
      <p:ext uri="{BB962C8B-B14F-4D97-AF65-F5344CB8AC3E}">
        <p14:creationId xmlns:p14="http://schemas.microsoft.com/office/powerpoint/2010/main" val="2185052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a-DK" dirty="0" smtClean="0"/>
              <a:t/>
            </a:r>
            <a:br>
              <a:rPr lang="da-DK" dirty="0" smtClean="0"/>
            </a:br>
            <a:r>
              <a:rPr lang="da-DK" dirty="0" smtClean="0"/>
              <a:t>Hvordan </a:t>
            </a:r>
            <a:r>
              <a:rPr lang="da-DK" dirty="0"/>
              <a:t>får vi råd til økologi?</a:t>
            </a:r>
            <a:br>
              <a:rPr lang="da-DK" dirty="0"/>
            </a:b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normAutofit fontScale="92500" lnSpcReduction="20000"/>
          </a:bodyPr>
          <a:lstStyle/>
          <a:p>
            <a:pPr marL="285750" indent="-285750"/>
            <a:r>
              <a:rPr lang="da-DK" dirty="0"/>
              <a:t>Mindre madspild</a:t>
            </a:r>
          </a:p>
          <a:p>
            <a:endParaRPr lang="da-DK" dirty="0"/>
          </a:p>
          <a:p>
            <a:pPr marL="285750" indent="-285750"/>
            <a:r>
              <a:rPr lang="da-DK" dirty="0"/>
              <a:t>Anvende sæsonens råvarer</a:t>
            </a:r>
          </a:p>
          <a:p>
            <a:endParaRPr lang="da-DK" dirty="0"/>
          </a:p>
          <a:p>
            <a:pPr marL="285750" indent="-285750"/>
            <a:r>
              <a:rPr lang="da-DK" dirty="0"/>
              <a:t>Mindre </a:t>
            </a:r>
            <a:r>
              <a:rPr lang="da-DK" dirty="0" smtClean="0"/>
              <a:t>kødforbrug</a:t>
            </a:r>
            <a:endParaRPr lang="da-DK" dirty="0"/>
          </a:p>
          <a:p>
            <a:pPr marL="285750" indent="-285750"/>
            <a:endParaRPr lang="da-DK" dirty="0"/>
          </a:p>
          <a:p>
            <a:pPr marL="285750" indent="-285750"/>
            <a:r>
              <a:rPr lang="da-DK" dirty="0"/>
              <a:t>Mere grønt, frugt og korn</a:t>
            </a:r>
          </a:p>
          <a:p>
            <a:pPr marL="285750" indent="-285750"/>
            <a:endParaRPr lang="da-DK" dirty="0"/>
          </a:p>
          <a:p>
            <a:pPr marL="285750" indent="-285750"/>
            <a:r>
              <a:rPr lang="da-DK" dirty="0"/>
              <a:t>Spis efter madpyramiden</a:t>
            </a:r>
          </a:p>
          <a:p>
            <a:endParaRPr lang="da-DK" dirty="0"/>
          </a:p>
        </p:txBody>
      </p:sp>
    </p:spTree>
    <p:extLst>
      <p:ext uri="{BB962C8B-B14F-4D97-AF65-F5344CB8AC3E}">
        <p14:creationId xmlns:p14="http://schemas.microsoft.com/office/powerpoint/2010/main" val="2470509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a-DK" dirty="0" smtClean="0"/>
              <a:t/>
            </a:r>
            <a:br>
              <a:rPr lang="da-DK" dirty="0" smtClean="0"/>
            </a:br>
            <a:r>
              <a:rPr lang="da-DK" dirty="0" smtClean="0"/>
              <a:t>Spis efter madpyramiden </a:t>
            </a:r>
            <a:r>
              <a:rPr lang="da-DK" dirty="0"/>
              <a:t>2011</a:t>
            </a:r>
            <a:br>
              <a:rPr lang="da-DK" dirty="0"/>
            </a:b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pic>
        <p:nvPicPr>
          <p:cNvPr id="6" name="Picture 5" descr="http://www.vejleamtsfolkeblad.dk/modules/xphoto/cache/77/151477_626_626_0_0_0_0.jpg"/>
          <p:cNvPicPr>
            <a:picLocks noGrp="1" noChangeAspect="1" noChangeArrowheads="1"/>
          </p:cNvPicPr>
          <p:nvPr>
            <p:ph idx="1"/>
          </p:nvPr>
        </p:nvPicPr>
        <p:blipFill>
          <a:blip r:embed="rId3" cstate="print"/>
          <a:srcRect/>
          <a:stretch>
            <a:fillRect/>
          </a:stretch>
        </p:blipFill>
        <p:spPr bwMode="auto">
          <a:xfrm>
            <a:off x="1977447" y="1600201"/>
            <a:ext cx="4610777" cy="4021541"/>
          </a:xfrm>
          <a:prstGeom prst="rect">
            <a:avLst/>
          </a:prstGeom>
          <a:noFill/>
          <a:ln w="9525">
            <a:noFill/>
            <a:miter lim="800000"/>
            <a:headEnd/>
            <a:tailEnd/>
          </a:ln>
        </p:spPr>
      </p:pic>
    </p:spTree>
    <p:extLst>
      <p:ext uri="{BB962C8B-B14F-4D97-AF65-F5344CB8AC3E}">
        <p14:creationId xmlns:p14="http://schemas.microsoft.com/office/powerpoint/2010/main" val="507270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æsentation1">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Præsentation1</Template>
  <TotalTime>73</TotalTime>
  <Words>290</Words>
  <Application>Microsoft Office PowerPoint</Application>
  <PresentationFormat>Skærmshow (4:3)</PresentationFormat>
  <Paragraphs>98</Paragraphs>
  <Slides>6</Slides>
  <Notes>0</Notes>
  <HiddenSlides>0</HiddenSlides>
  <MMClips>0</MMClips>
  <ScaleCrop>false</ScaleCrop>
  <HeadingPairs>
    <vt:vector size="4" baseType="variant">
      <vt:variant>
        <vt:lpstr>Tema</vt:lpstr>
      </vt:variant>
      <vt:variant>
        <vt:i4>1</vt:i4>
      </vt:variant>
      <vt:variant>
        <vt:lpstr>Diastitler</vt:lpstr>
      </vt:variant>
      <vt:variant>
        <vt:i4>6</vt:i4>
      </vt:variant>
    </vt:vector>
  </HeadingPairs>
  <TitlesOfParts>
    <vt:vector size="7" baseType="lpstr">
      <vt:lpstr>Præsentation1</vt:lpstr>
      <vt:lpstr>PowerPoint-præsentation</vt:lpstr>
      <vt:lpstr>PowerPoint-præsentation</vt:lpstr>
      <vt:lpstr> Priser på økologiske kontra konventionelle råvarer </vt:lpstr>
      <vt:lpstr> Priser på økologiske kontra konventionelle råvarer </vt:lpstr>
      <vt:lpstr> Hvordan får vi råd til økologi? </vt:lpstr>
      <vt:lpstr> Spis efter madpyramiden 2011 </vt:lpstr>
    </vt:vector>
  </TitlesOfParts>
  <Company>Økologisk Landsforening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Økonomi &amp; økologi </dc:title>
  <dc:creator>Lotte Birk Godiksen</dc:creator>
  <cp:lastModifiedBy>Lotte Birk Godiksen</cp:lastModifiedBy>
  <cp:revision>10</cp:revision>
  <dcterms:created xsi:type="dcterms:W3CDTF">2011-12-19T11:30:39Z</dcterms:created>
  <dcterms:modified xsi:type="dcterms:W3CDTF">2012-01-31T08:50:19Z</dcterms:modified>
</cp:coreProperties>
</file>