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61" r:id="rId5"/>
    <p:sldId id="262" r:id="rId6"/>
    <p:sldId id="263" r:id="rId7"/>
    <p:sldId id="264" r:id="rId8"/>
    <p:sldId id="265" r:id="rId9"/>
    <p:sldId id="266" r:id="rId10"/>
    <p:sldId id="267" r:id="rId11"/>
    <p:sldId id="268" r:id="rId12"/>
    <p:sldId id="259" r:id="rId13"/>
    <p:sldId id="269" r:id="rId14"/>
    <p:sldId id="270" r:id="rId15"/>
    <p:sldId id="260" r:id="rId16"/>
    <p:sldId id="271" r:id="rId17"/>
    <p:sldId id="272" r:id="rId18"/>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702" y="2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7CD69A0C-045C-4D4E-9453-96B95133D898}" type="datetimeFigureOut">
              <a:rPr lang="da-DK" smtClean="0"/>
              <a:t>24-01-2012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0DF4B48-67EE-41F9-A731-D0F9AFC1189E}" type="slidenum">
              <a:rPr lang="da-DK" smtClean="0"/>
              <a:t>‹nr.›</a:t>
            </a:fld>
            <a:endParaRPr lang="da-DK"/>
          </a:p>
        </p:txBody>
      </p:sp>
    </p:spTree>
    <p:extLst>
      <p:ext uri="{BB962C8B-B14F-4D97-AF65-F5344CB8AC3E}">
        <p14:creationId xmlns:p14="http://schemas.microsoft.com/office/powerpoint/2010/main" val="952120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7CD69A0C-045C-4D4E-9453-96B95133D898}" type="datetimeFigureOut">
              <a:rPr lang="da-DK" smtClean="0"/>
              <a:t>24-01-2012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0DF4B48-67EE-41F9-A731-D0F9AFC1189E}" type="slidenum">
              <a:rPr lang="da-DK" smtClean="0"/>
              <a:t>‹nr.›</a:t>
            </a:fld>
            <a:endParaRPr lang="da-DK"/>
          </a:p>
        </p:txBody>
      </p:sp>
    </p:spTree>
    <p:extLst>
      <p:ext uri="{BB962C8B-B14F-4D97-AF65-F5344CB8AC3E}">
        <p14:creationId xmlns:p14="http://schemas.microsoft.com/office/powerpoint/2010/main" val="4184800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7CD69A0C-045C-4D4E-9453-96B95133D898}" type="datetimeFigureOut">
              <a:rPr lang="da-DK" smtClean="0"/>
              <a:t>24-01-2012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0DF4B48-67EE-41F9-A731-D0F9AFC1189E}" type="slidenum">
              <a:rPr lang="da-DK" smtClean="0"/>
              <a:t>‹nr.›</a:t>
            </a:fld>
            <a:endParaRPr lang="da-DK"/>
          </a:p>
        </p:txBody>
      </p:sp>
    </p:spTree>
    <p:extLst>
      <p:ext uri="{BB962C8B-B14F-4D97-AF65-F5344CB8AC3E}">
        <p14:creationId xmlns:p14="http://schemas.microsoft.com/office/powerpoint/2010/main" val="1973184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7CD69A0C-045C-4D4E-9453-96B95133D898}" type="datetimeFigureOut">
              <a:rPr lang="da-DK" smtClean="0"/>
              <a:t>24-01-2012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0DF4B48-67EE-41F9-A731-D0F9AFC1189E}" type="slidenum">
              <a:rPr lang="da-DK" smtClean="0"/>
              <a:t>‹nr.›</a:t>
            </a:fld>
            <a:endParaRPr lang="da-DK"/>
          </a:p>
        </p:txBody>
      </p:sp>
    </p:spTree>
    <p:extLst>
      <p:ext uri="{BB962C8B-B14F-4D97-AF65-F5344CB8AC3E}">
        <p14:creationId xmlns:p14="http://schemas.microsoft.com/office/powerpoint/2010/main" val="3334650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7CD69A0C-045C-4D4E-9453-96B95133D898}" type="datetimeFigureOut">
              <a:rPr lang="da-DK" smtClean="0"/>
              <a:t>24-01-2012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0DF4B48-67EE-41F9-A731-D0F9AFC1189E}" type="slidenum">
              <a:rPr lang="da-DK" smtClean="0"/>
              <a:t>‹nr.›</a:t>
            </a:fld>
            <a:endParaRPr lang="da-DK"/>
          </a:p>
        </p:txBody>
      </p:sp>
    </p:spTree>
    <p:extLst>
      <p:ext uri="{BB962C8B-B14F-4D97-AF65-F5344CB8AC3E}">
        <p14:creationId xmlns:p14="http://schemas.microsoft.com/office/powerpoint/2010/main" val="1019616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7CD69A0C-045C-4D4E-9453-96B95133D898}" type="datetimeFigureOut">
              <a:rPr lang="da-DK" smtClean="0"/>
              <a:t>24-01-2012</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70DF4B48-67EE-41F9-A731-D0F9AFC1189E}" type="slidenum">
              <a:rPr lang="da-DK" smtClean="0"/>
              <a:t>‹nr.›</a:t>
            </a:fld>
            <a:endParaRPr lang="da-DK"/>
          </a:p>
        </p:txBody>
      </p:sp>
    </p:spTree>
    <p:extLst>
      <p:ext uri="{BB962C8B-B14F-4D97-AF65-F5344CB8AC3E}">
        <p14:creationId xmlns:p14="http://schemas.microsoft.com/office/powerpoint/2010/main" val="1161048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7CD69A0C-045C-4D4E-9453-96B95133D898}" type="datetimeFigureOut">
              <a:rPr lang="da-DK" smtClean="0"/>
              <a:t>24-01-2012</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70DF4B48-67EE-41F9-A731-D0F9AFC1189E}" type="slidenum">
              <a:rPr lang="da-DK" smtClean="0"/>
              <a:t>‹nr.›</a:t>
            </a:fld>
            <a:endParaRPr lang="da-DK"/>
          </a:p>
        </p:txBody>
      </p:sp>
    </p:spTree>
    <p:extLst>
      <p:ext uri="{BB962C8B-B14F-4D97-AF65-F5344CB8AC3E}">
        <p14:creationId xmlns:p14="http://schemas.microsoft.com/office/powerpoint/2010/main" val="158161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7CD69A0C-045C-4D4E-9453-96B95133D898}" type="datetimeFigureOut">
              <a:rPr lang="da-DK" smtClean="0"/>
              <a:t>24-01-2012</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70DF4B48-67EE-41F9-A731-D0F9AFC1189E}" type="slidenum">
              <a:rPr lang="da-DK" smtClean="0"/>
              <a:t>‹nr.›</a:t>
            </a:fld>
            <a:endParaRPr lang="da-DK"/>
          </a:p>
        </p:txBody>
      </p:sp>
    </p:spTree>
    <p:extLst>
      <p:ext uri="{BB962C8B-B14F-4D97-AF65-F5344CB8AC3E}">
        <p14:creationId xmlns:p14="http://schemas.microsoft.com/office/powerpoint/2010/main" val="1404825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7CD69A0C-045C-4D4E-9453-96B95133D898}" type="datetimeFigureOut">
              <a:rPr lang="da-DK" smtClean="0"/>
              <a:t>24-01-2012</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70DF4B48-67EE-41F9-A731-D0F9AFC1189E}" type="slidenum">
              <a:rPr lang="da-DK" smtClean="0"/>
              <a:t>‹nr.›</a:t>
            </a:fld>
            <a:endParaRPr lang="da-DK"/>
          </a:p>
        </p:txBody>
      </p:sp>
    </p:spTree>
    <p:extLst>
      <p:ext uri="{BB962C8B-B14F-4D97-AF65-F5344CB8AC3E}">
        <p14:creationId xmlns:p14="http://schemas.microsoft.com/office/powerpoint/2010/main" val="2097701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7CD69A0C-045C-4D4E-9453-96B95133D898}" type="datetimeFigureOut">
              <a:rPr lang="da-DK" smtClean="0"/>
              <a:t>24-01-2012</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70DF4B48-67EE-41F9-A731-D0F9AFC1189E}" type="slidenum">
              <a:rPr lang="da-DK" smtClean="0"/>
              <a:t>‹nr.›</a:t>
            </a:fld>
            <a:endParaRPr lang="da-DK"/>
          </a:p>
        </p:txBody>
      </p:sp>
    </p:spTree>
    <p:extLst>
      <p:ext uri="{BB962C8B-B14F-4D97-AF65-F5344CB8AC3E}">
        <p14:creationId xmlns:p14="http://schemas.microsoft.com/office/powerpoint/2010/main" val="244275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7CD69A0C-045C-4D4E-9453-96B95133D898}" type="datetimeFigureOut">
              <a:rPr lang="da-DK" smtClean="0"/>
              <a:t>24-01-2012</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70DF4B48-67EE-41F9-A731-D0F9AFC1189E}" type="slidenum">
              <a:rPr lang="da-DK" smtClean="0"/>
              <a:t>‹nr.›</a:t>
            </a:fld>
            <a:endParaRPr lang="da-DK"/>
          </a:p>
        </p:txBody>
      </p:sp>
    </p:spTree>
    <p:extLst>
      <p:ext uri="{BB962C8B-B14F-4D97-AF65-F5344CB8AC3E}">
        <p14:creationId xmlns:p14="http://schemas.microsoft.com/office/powerpoint/2010/main" val="3636016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D69A0C-045C-4D4E-9453-96B95133D898}" type="datetimeFigureOut">
              <a:rPr lang="da-DK" smtClean="0"/>
              <a:t>24-01-2012</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DF4B48-67EE-41F9-A731-D0F9AFC1189E}" type="slidenum">
              <a:rPr lang="da-DK" smtClean="0"/>
              <a:t>‹nr.›</a:t>
            </a:fld>
            <a:endParaRPr lang="da-DK"/>
          </a:p>
        </p:txBody>
      </p:sp>
    </p:spTree>
    <p:extLst>
      <p:ext uri="{BB962C8B-B14F-4D97-AF65-F5344CB8AC3E}">
        <p14:creationId xmlns:p14="http://schemas.microsoft.com/office/powerpoint/2010/main" val="2165068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madpyramiden.dk/klima" TargetMode="External"/><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hyperlink" Target="http://www.altomkost.dk/Anbefalinger/De_8_kostraad/forside.htm" TargetMode="External"/><Relationship Id="rId5" Type="http://schemas.openxmlformats.org/officeDocument/2006/relationships/image" Target="../media/image5.png"/><Relationship Id="rId10" Type="http://schemas.openxmlformats.org/officeDocument/2006/relationships/hyperlink" Target="http://www.bu.dk/pages/23.asp" TargetMode="External"/><Relationship Id="rId4" Type="http://schemas.openxmlformats.org/officeDocument/2006/relationships/image" Target="../media/image4.png"/><Relationship Id="rId9" Type="http://schemas.openxmlformats.org/officeDocument/2006/relationships/hyperlink" Target="http://www.okologi.dk/baeredygtigt-forbrug/hvorfor-oekologi/gode-grunde-til-at-vaelge-oekologi/3-du-faar-foedevarer-uden-madsminke.aspx"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560" y="5805264"/>
            <a:ext cx="8279904" cy="1022541"/>
          </a:xfrm>
          <a:prstGeom prst="rect">
            <a:avLst/>
          </a:prstGeom>
        </p:spPr>
      </p:pic>
      <p:pic>
        <p:nvPicPr>
          <p:cNvPr id="3" name="Billed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92000" y="1196752"/>
            <a:ext cx="3960000" cy="3960000"/>
          </a:xfrm>
          <a:prstGeom prst="rect">
            <a:avLst/>
          </a:prstGeom>
        </p:spPr>
      </p:pic>
    </p:spTree>
    <p:extLst>
      <p:ext uri="{BB962C8B-B14F-4D97-AF65-F5344CB8AC3E}">
        <p14:creationId xmlns:p14="http://schemas.microsoft.com/office/powerpoint/2010/main" val="10496240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pPr algn="l"/>
            <a:r>
              <a:rPr lang="da-DK" dirty="0" smtClean="0"/>
              <a:t>Tema </a:t>
            </a:r>
            <a:r>
              <a:rPr lang="da-DK" dirty="0" smtClean="0"/>
              <a:t>3: Næringsstoffer – Fedt </a:t>
            </a:r>
            <a:endParaRPr lang="da-DK" dirty="0"/>
          </a:p>
        </p:txBody>
      </p:sp>
      <p:sp>
        <p:nvSpPr>
          <p:cNvPr id="6" name="Pladsholder til indhold 5"/>
          <p:cNvSpPr>
            <a:spLocks noGrp="1"/>
          </p:cNvSpPr>
          <p:nvPr>
            <p:ph idx="1"/>
          </p:nvPr>
        </p:nvSpPr>
        <p:spPr>
          <a:xfrm>
            <a:off x="457200" y="1600201"/>
            <a:ext cx="8229600" cy="4133056"/>
          </a:xfrm>
        </p:spPr>
        <p:txBody>
          <a:bodyPr>
            <a:normAutofit fontScale="92500"/>
          </a:bodyPr>
          <a:lstStyle/>
          <a:p>
            <a:pPr lvl="0"/>
            <a:r>
              <a:rPr lang="da-DK" dirty="0"/>
              <a:t>Hvilken funktion har fedt i kroppen?</a:t>
            </a:r>
          </a:p>
          <a:p>
            <a:pPr lvl="0"/>
            <a:endParaRPr lang="da-DK" dirty="0" smtClean="0"/>
          </a:p>
          <a:p>
            <a:pPr lvl="0"/>
            <a:r>
              <a:rPr lang="da-DK" dirty="0" smtClean="0"/>
              <a:t>Hvad </a:t>
            </a:r>
            <a:r>
              <a:rPr lang="da-DK" dirty="0"/>
              <a:t>er forskellen på mættede-, </a:t>
            </a:r>
            <a:r>
              <a:rPr lang="da-DK" dirty="0" smtClean="0"/>
              <a:t>monoumættede- </a:t>
            </a:r>
            <a:r>
              <a:rPr lang="da-DK" dirty="0"/>
              <a:t>og polyumættede fedtsyrer? Hvad skal vi spise mest af og hvorfor</a:t>
            </a:r>
            <a:r>
              <a:rPr lang="da-DK" dirty="0" smtClean="0"/>
              <a:t>?</a:t>
            </a:r>
          </a:p>
          <a:p>
            <a:pPr lvl="0"/>
            <a:endParaRPr lang="da-DK" dirty="0"/>
          </a:p>
          <a:p>
            <a:pPr lvl="0"/>
            <a:r>
              <a:rPr lang="da-DK" dirty="0"/>
              <a:t>Hvilke fødevarer indeholder primært mættede-, </a:t>
            </a:r>
            <a:r>
              <a:rPr lang="da-DK" dirty="0" smtClean="0"/>
              <a:t>monoumættede- </a:t>
            </a:r>
            <a:r>
              <a:rPr lang="da-DK" dirty="0"/>
              <a:t>og polyumættede fedtsyrer?</a:t>
            </a:r>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560" y="5805264"/>
            <a:ext cx="8279904" cy="1022541"/>
          </a:xfrm>
          <a:prstGeom prst="rect">
            <a:avLst/>
          </a:prstGeom>
        </p:spPr>
      </p:pic>
    </p:spTree>
    <p:extLst>
      <p:ext uri="{BB962C8B-B14F-4D97-AF65-F5344CB8AC3E}">
        <p14:creationId xmlns:p14="http://schemas.microsoft.com/office/powerpoint/2010/main" val="11956317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pPr algn="l"/>
            <a:r>
              <a:rPr lang="da-DK" dirty="0" smtClean="0"/>
              <a:t>Tema</a:t>
            </a:r>
            <a:r>
              <a:rPr lang="da-DK" dirty="0" smtClean="0"/>
              <a:t> </a:t>
            </a:r>
            <a:r>
              <a:rPr lang="da-DK" dirty="0" smtClean="0"/>
              <a:t>3: Næringsstoffer – Fedt </a:t>
            </a:r>
            <a:endParaRPr lang="da-DK" dirty="0"/>
          </a:p>
        </p:txBody>
      </p:sp>
      <p:sp>
        <p:nvSpPr>
          <p:cNvPr id="6" name="Pladsholder til indhold 5"/>
          <p:cNvSpPr>
            <a:spLocks noGrp="1"/>
          </p:cNvSpPr>
          <p:nvPr>
            <p:ph idx="1"/>
          </p:nvPr>
        </p:nvSpPr>
        <p:spPr>
          <a:xfrm>
            <a:off x="457200" y="1600201"/>
            <a:ext cx="8229600" cy="4133056"/>
          </a:xfrm>
        </p:spPr>
        <p:txBody>
          <a:bodyPr/>
          <a:lstStyle/>
          <a:p>
            <a:pPr lvl="0"/>
            <a:r>
              <a:rPr lang="da-DK" dirty="0"/>
              <a:t>Hvor er fødevarerne med disse tre forskellige fedtsyrer placeret i madpyramiden? </a:t>
            </a:r>
            <a:endParaRPr lang="da-DK" dirty="0"/>
          </a:p>
          <a:p>
            <a:pPr lvl="0"/>
            <a:endParaRPr lang="da-DK" dirty="0" smtClean="0"/>
          </a:p>
          <a:p>
            <a:pPr lvl="0"/>
            <a:r>
              <a:rPr lang="da-DK" dirty="0" smtClean="0"/>
              <a:t>Hvad </a:t>
            </a:r>
            <a:r>
              <a:rPr lang="da-DK" dirty="0"/>
              <a:t>skal vi spise mest af – de mættede-, monoumættede- eller de polyumættede fedtsyrer og hvorfor? – Hvordan hænger det sammen med de 8 kostråd og madpyramiden? </a:t>
            </a:r>
            <a:endParaRPr lang="da-DK"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560" y="5805264"/>
            <a:ext cx="8279904" cy="1022541"/>
          </a:xfrm>
          <a:prstGeom prst="rect">
            <a:avLst/>
          </a:prstGeom>
        </p:spPr>
      </p:pic>
    </p:spTree>
    <p:extLst>
      <p:ext uri="{BB962C8B-B14F-4D97-AF65-F5344CB8AC3E}">
        <p14:creationId xmlns:p14="http://schemas.microsoft.com/office/powerpoint/2010/main" val="19075720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pPr algn="l"/>
            <a:r>
              <a:rPr lang="da-DK" dirty="0" smtClean="0"/>
              <a:t>Tema </a:t>
            </a:r>
            <a:r>
              <a:rPr lang="da-DK" dirty="0" smtClean="0"/>
              <a:t>4: Kostsammensætning</a:t>
            </a:r>
            <a:endParaRPr lang="da-DK"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560" y="5805264"/>
            <a:ext cx="8279904" cy="1022541"/>
          </a:xfrm>
          <a:prstGeom prst="rect">
            <a:avLst/>
          </a:prstGeom>
        </p:spPr>
      </p:pic>
      <p:sp>
        <p:nvSpPr>
          <p:cNvPr id="2" name="Pladsholder til indhold 1"/>
          <p:cNvSpPr>
            <a:spLocks noGrp="1"/>
          </p:cNvSpPr>
          <p:nvPr>
            <p:ph idx="1"/>
          </p:nvPr>
        </p:nvSpPr>
        <p:spPr/>
        <p:txBody>
          <a:bodyPr/>
          <a:lstStyle/>
          <a:p>
            <a:pPr marL="0" indent="0">
              <a:buNone/>
            </a:pPr>
            <a:r>
              <a:rPr lang="da-DK" dirty="0"/>
              <a:t>Gruppearbejde</a:t>
            </a:r>
            <a:r>
              <a:rPr lang="da-DK" dirty="0" smtClean="0"/>
              <a:t>: Kostsammensætning</a:t>
            </a:r>
            <a:endParaRPr lang="da-DK" dirty="0"/>
          </a:p>
          <a:p>
            <a:pPr marL="0" indent="0">
              <a:buNone/>
            </a:pPr>
            <a:endParaRPr lang="da-DK" dirty="0"/>
          </a:p>
          <a:p>
            <a:pPr marL="0" indent="0">
              <a:buNone/>
            </a:pPr>
            <a:r>
              <a:rPr lang="da-DK" dirty="0"/>
              <a:t>Undersøg et eller flere af </a:t>
            </a:r>
            <a:r>
              <a:rPr lang="da-DK" dirty="0" smtClean="0"/>
              <a:t>følgende </a:t>
            </a:r>
            <a:r>
              <a:rPr lang="da-DK" dirty="0"/>
              <a:t>punkter og fremlæg jeres resultater for klassen.</a:t>
            </a:r>
          </a:p>
          <a:p>
            <a:endParaRPr lang="da-DK" dirty="0"/>
          </a:p>
          <a:p>
            <a:endParaRPr lang="da-DK" dirty="0"/>
          </a:p>
        </p:txBody>
      </p:sp>
    </p:spTree>
    <p:extLst>
      <p:ext uri="{BB962C8B-B14F-4D97-AF65-F5344CB8AC3E}">
        <p14:creationId xmlns:p14="http://schemas.microsoft.com/office/powerpoint/2010/main" val="24705094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pPr algn="l"/>
            <a:r>
              <a:rPr lang="da-DK" dirty="0" smtClean="0"/>
              <a:t>Tema </a:t>
            </a:r>
            <a:r>
              <a:rPr lang="da-DK" dirty="0" smtClean="0"/>
              <a:t>4: Kostsammensætning</a:t>
            </a:r>
            <a:endParaRPr lang="da-DK"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560" y="5805264"/>
            <a:ext cx="8279904" cy="1022541"/>
          </a:xfrm>
          <a:prstGeom prst="rect">
            <a:avLst/>
          </a:prstGeom>
        </p:spPr>
      </p:pic>
      <p:sp>
        <p:nvSpPr>
          <p:cNvPr id="2" name="Pladsholder til indhold 1"/>
          <p:cNvSpPr>
            <a:spLocks noGrp="1"/>
          </p:cNvSpPr>
          <p:nvPr>
            <p:ph idx="1"/>
          </p:nvPr>
        </p:nvSpPr>
        <p:spPr/>
        <p:txBody>
          <a:bodyPr>
            <a:normAutofit/>
          </a:bodyPr>
          <a:lstStyle/>
          <a:p>
            <a:pPr lvl="0"/>
            <a:r>
              <a:rPr lang="da-DK" dirty="0"/>
              <a:t>Undersøg og sammenlign de 8 kostråd med ny nordisk køkkens 10 kostråd – find forskelle og ligheder. </a:t>
            </a:r>
            <a:endParaRPr lang="da-DK" dirty="0"/>
          </a:p>
          <a:p>
            <a:pPr lvl="0"/>
            <a:endParaRPr lang="da-DK" dirty="0" smtClean="0"/>
          </a:p>
          <a:p>
            <a:pPr lvl="0"/>
            <a:r>
              <a:rPr lang="da-DK" dirty="0" smtClean="0"/>
              <a:t>Undersøg </a:t>
            </a:r>
            <a:r>
              <a:rPr lang="da-DK" dirty="0"/>
              <a:t>og sammenlign madpyramiden 2011, madpyramiden 2008 og klimamadpyramiden – find forskelle og ligheder. </a:t>
            </a:r>
            <a:endParaRPr lang="da-DK" dirty="0"/>
          </a:p>
        </p:txBody>
      </p:sp>
    </p:spTree>
    <p:extLst>
      <p:ext uri="{BB962C8B-B14F-4D97-AF65-F5344CB8AC3E}">
        <p14:creationId xmlns:p14="http://schemas.microsoft.com/office/powerpoint/2010/main" val="10598078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pPr algn="l"/>
            <a:r>
              <a:rPr lang="da-DK" dirty="0" smtClean="0"/>
              <a:t>Tema </a:t>
            </a:r>
            <a:r>
              <a:rPr lang="da-DK" dirty="0" smtClean="0"/>
              <a:t>4: Kostsammensætning</a:t>
            </a:r>
            <a:endParaRPr lang="da-DK"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560" y="5805264"/>
            <a:ext cx="8279904" cy="1022541"/>
          </a:xfrm>
          <a:prstGeom prst="rect">
            <a:avLst/>
          </a:prstGeom>
        </p:spPr>
      </p:pic>
      <p:sp>
        <p:nvSpPr>
          <p:cNvPr id="2" name="Pladsholder til indhold 1"/>
          <p:cNvSpPr>
            <a:spLocks noGrp="1"/>
          </p:cNvSpPr>
          <p:nvPr>
            <p:ph idx="1"/>
          </p:nvPr>
        </p:nvSpPr>
        <p:spPr/>
        <p:txBody>
          <a:bodyPr/>
          <a:lstStyle/>
          <a:p>
            <a:pPr lvl="0"/>
            <a:endParaRPr lang="da-DK" dirty="0"/>
          </a:p>
          <a:p>
            <a:pPr lvl="0"/>
            <a:r>
              <a:rPr lang="da-DK" dirty="0"/>
              <a:t>Hvordan hænger de 8 kostråd sammen med madpyramiderne og Y-tallerken</a:t>
            </a:r>
            <a:r>
              <a:rPr lang="da-DK" dirty="0" smtClean="0"/>
              <a:t>?</a:t>
            </a:r>
          </a:p>
          <a:p>
            <a:pPr lvl="0"/>
            <a:endParaRPr lang="da-DK" dirty="0"/>
          </a:p>
          <a:p>
            <a:pPr lvl="0"/>
            <a:r>
              <a:rPr lang="da-DK" dirty="0" smtClean="0"/>
              <a:t>Hvordan </a:t>
            </a:r>
            <a:r>
              <a:rPr lang="da-DK" dirty="0"/>
              <a:t>kan vi hver især bidrag til en mere miljøvenlig husholdning?</a:t>
            </a:r>
          </a:p>
          <a:p>
            <a:pPr marL="0" indent="0">
              <a:buNone/>
            </a:pPr>
            <a:endParaRPr lang="da-DK" dirty="0"/>
          </a:p>
          <a:p>
            <a:endParaRPr lang="da-DK" dirty="0"/>
          </a:p>
        </p:txBody>
      </p:sp>
    </p:spTree>
    <p:extLst>
      <p:ext uri="{BB962C8B-B14F-4D97-AF65-F5344CB8AC3E}">
        <p14:creationId xmlns:p14="http://schemas.microsoft.com/office/powerpoint/2010/main" val="25794981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pPr algn="l"/>
            <a:r>
              <a:rPr lang="da-DK" dirty="0" smtClean="0"/>
              <a:t>Tema</a:t>
            </a:r>
            <a:r>
              <a:rPr lang="da-DK" dirty="0" smtClean="0"/>
              <a:t> </a:t>
            </a:r>
            <a:r>
              <a:rPr lang="da-DK" dirty="0" smtClean="0"/>
              <a:t>5: Tilsætningsstoffer</a:t>
            </a:r>
            <a:endParaRPr lang="da-DK"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560" y="5805264"/>
            <a:ext cx="8279904" cy="1022541"/>
          </a:xfrm>
          <a:prstGeom prst="rect">
            <a:avLst/>
          </a:prstGeom>
        </p:spPr>
      </p:pic>
      <p:sp>
        <p:nvSpPr>
          <p:cNvPr id="2" name="Pladsholder til indhold 1"/>
          <p:cNvSpPr>
            <a:spLocks noGrp="1"/>
          </p:cNvSpPr>
          <p:nvPr>
            <p:ph idx="1"/>
          </p:nvPr>
        </p:nvSpPr>
        <p:spPr/>
        <p:txBody>
          <a:bodyPr/>
          <a:lstStyle/>
          <a:p>
            <a:pPr marL="0" indent="0">
              <a:buNone/>
            </a:pPr>
            <a:r>
              <a:rPr lang="da-DK" dirty="0"/>
              <a:t>Gruppearbejde: </a:t>
            </a:r>
            <a:r>
              <a:rPr lang="da-DK" dirty="0" smtClean="0"/>
              <a:t>Tilsætningsstoffer</a:t>
            </a:r>
            <a:endParaRPr lang="da-DK" dirty="0"/>
          </a:p>
          <a:p>
            <a:pPr marL="0" indent="0">
              <a:buNone/>
            </a:pPr>
            <a:endParaRPr lang="da-DK" dirty="0"/>
          </a:p>
          <a:p>
            <a:pPr marL="0" indent="0">
              <a:buNone/>
            </a:pPr>
            <a:r>
              <a:rPr lang="da-DK" dirty="0"/>
              <a:t>Undersøg </a:t>
            </a:r>
            <a:r>
              <a:rPr lang="da-DK" dirty="0" smtClean="0"/>
              <a:t>følgende</a:t>
            </a:r>
            <a:r>
              <a:rPr lang="da-DK" dirty="0" smtClean="0"/>
              <a:t> </a:t>
            </a:r>
            <a:r>
              <a:rPr lang="da-DK" dirty="0"/>
              <a:t>punkter og fremlæg jeres resultater for klassen.</a:t>
            </a:r>
          </a:p>
          <a:p>
            <a:pPr marL="0" indent="0">
              <a:buNone/>
            </a:pPr>
            <a:endParaRPr lang="da-DK" dirty="0"/>
          </a:p>
        </p:txBody>
      </p:sp>
    </p:spTree>
    <p:extLst>
      <p:ext uri="{BB962C8B-B14F-4D97-AF65-F5344CB8AC3E}">
        <p14:creationId xmlns:p14="http://schemas.microsoft.com/office/powerpoint/2010/main" val="5072702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pPr algn="l"/>
            <a:r>
              <a:rPr lang="da-DK" dirty="0" smtClean="0"/>
              <a:t>Tema </a:t>
            </a:r>
            <a:r>
              <a:rPr lang="da-DK" dirty="0" smtClean="0"/>
              <a:t>5</a:t>
            </a:r>
            <a:r>
              <a:rPr lang="da-DK" dirty="0" smtClean="0"/>
              <a:t>: Tilsætningsstoffer</a:t>
            </a:r>
            <a:endParaRPr lang="da-DK"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560" y="5805264"/>
            <a:ext cx="8279904" cy="1022541"/>
          </a:xfrm>
          <a:prstGeom prst="rect">
            <a:avLst/>
          </a:prstGeom>
        </p:spPr>
      </p:pic>
      <p:sp>
        <p:nvSpPr>
          <p:cNvPr id="2" name="Pladsholder til indhold 1"/>
          <p:cNvSpPr>
            <a:spLocks noGrp="1"/>
          </p:cNvSpPr>
          <p:nvPr>
            <p:ph idx="1"/>
          </p:nvPr>
        </p:nvSpPr>
        <p:spPr/>
        <p:txBody>
          <a:bodyPr>
            <a:normAutofit/>
          </a:bodyPr>
          <a:lstStyle/>
          <a:p>
            <a:pPr lvl="0"/>
            <a:r>
              <a:rPr lang="da-DK" dirty="0"/>
              <a:t>Undersøg og sammenlign den økologiske og konventionelle spegepølse ud fra produktets varedeklaration. </a:t>
            </a:r>
            <a:endParaRPr lang="da-DK" dirty="0" smtClean="0"/>
          </a:p>
          <a:p>
            <a:pPr lvl="0"/>
            <a:r>
              <a:rPr lang="da-DK" dirty="0" smtClean="0"/>
              <a:t>Undersøg </a:t>
            </a:r>
            <a:r>
              <a:rPr lang="da-DK" dirty="0"/>
              <a:t>og sammenlign indholdet af tilsætningsstoffer/E-numre, proteiner, kulhydrat og fedt. </a:t>
            </a:r>
            <a:endParaRPr lang="da-DK" dirty="0" smtClean="0"/>
          </a:p>
          <a:p>
            <a:pPr marL="0" indent="0">
              <a:buNone/>
            </a:pPr>
            <a:endParaRPr lang="da-DK" dirty="0"/>
          </a:p>
        </p:txBody>
      </p:sp>
    </p:spTree>
    <p:extLst>
      <p:ext uri="{BB962C8B-B14F-4D97-AF65-F5344CB8AC3E}">
        <p14:creationId xmlns:p14="http://schemas.microsoft.com/office/powerpoint/2010/main" val="14662452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pPr algn="l"/>
            <a:r>
              <a:rPr lang="da-DK" dirty="0" smtClean="0"/>
              <a:t>Tema</a:t>
            </a:r>
            <a:r>
              <a:rPr lang="da-DK" dirty="0" smtClean="0"/>
              <a:t> </a:t>
            </a:r>
            <a:r>
              <a:rPr lang="da-DK" dirty="0" smtClean="0"/>
              <a:t>5: Tilsætningsstoffer</a:t>
            </a:r>
            <a:endParaRPr lang="da-DK"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560" y="5805264"/>
            <a:ext cx="8279904" cy="1022541"/>
          </a:xfrm>
          <a:prstGeom prst="rect">
            <a:avLst/>
          </a:prstGeom>
        </p:spPr>
      </p:pic>
      <p:sp>
        <p:nvSpPr>
          <p:cNvPr id="2" name="Pladsholder til indhold 1"/>
          <p:cNvSpPr>
            <a:spLocks noGrp="1"/>
          </p:cNvSpPr>
          <p:nvPr>
            <p:ph idx="1"/>
          </p:nvPr>
        </p:nvSpPr>
        <p:spPr/>
        <p:txBody>
          <a:bodyPr/>
          <a:lstStyle/>
          <a:p>
            <a:pPr lvl="0"/>
            <a:endParaRPr lang="da-DK" dirty="0" smtClean="0"/>
          </a:p>
          <a:p>
            <a:pPr lvl="0"/>
            <a:r>
              <a:rPr lang="da-DK" dirty="0"/>
              <a:t>Hvilken funktion har tilsætningsstofferne i den økologiske og konventionelle spegepølse</a:t>
            </a:r>
            <a:r>
              <a:rPr lang="da-DK" dirty="0" smtClean="0"/>
              <a:t>?</a:t>
            </a:r>
          </a:p>
          <a:p>
            <a:pPr lvl="0"/>
            <a:endParaRPr lang="da-DK" dirty="0"/>
          </a:p>
          <a:p>
            <a:pPr lvl="0"/>
            <a:r>
              <a:rPr lang="da-DK" dirty="0"/>
              <a:t>Hvorfor bruges der tilsætningsstoffer/E-numre i mad? </a:t>
            </a:r>
          </a:p>
          <a:p>
            <a:pPr marL="0" indent="0">
              <a:buNone/>
            </a:pPr>
            <a:endParaRPr lang="da-DK" dirty="0"/>
          </a:p>
        </p:txBody>
      </p:sp>
    </p:spTree>
    <p:extLst>
      <p:ext uri="{BB962C8B-B14F-4D97-AF65-F5344CB8AC3E}">
        <p14:creationId xmlns:p14="http://schemas.microsoft.com/office/powerpoint/2010/main" val="1522503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560" y="5805264"/>
            <a:ext cx="8279904" cy="1022541"/>
          </a:xfrm>
          <a:prstGeom prst="rect">
            <a:avLst/>
          </a:prstGeom>
        </p:spPr>
      </p:pic>
      <p:pic>
        <p:nvPicPr>
          <p:cNvPr id="7" name="Billede 6"/>
          <p:cNvPicPr/>
          <p:nvPr/>
        </p:nvPicPr>
        <p:blipFill>
          <a:blip r:embed="rId3" cstate="print">
            <a:extLst>
              <a:ext uri="{28A0092B-C50C-407E-A947-70E740481C1C}">
                <a14:useLocalDpi xmlns:a14="http://schemas.microsoft.com/office/drawing/2010/main" val="0"/>
              </a:ext>
            </a:extLst>
          </a:blip>
          <a:stretch>
            <a:fillRect/>
          </a:stretch>
        </p:blipFill>
        <p:spPr>
          <a:xfrm>
            <a:off x="144016" y="116632"/>
            <a:ext cx="3419872" cy="2664296"/>
          </a:xfrm>
          <a:prstGeom prst="rect">
            <a:avLst/>
          </a:prstGeom>
        </p:spPr>
      </p:pic>
      <p:pic>
        <p:nvPicPr>
          <p:cNvPr id="9" name="Billede 8"/>
          <p:cNvPicPr/>
          <p:nvPr/>
        </p:nvPicPr>
        <p:blipFill>
          <a:blip r:embed="rId4" cstate="print">
            <a:extLst>
              <a:ext uri="{28A0092B-C50C-407E-A947-70E740481C1C}">
                <a14:useLocalDpi xmlns:a14="http://schemas.microsoft.com/office/drawing/2010/main" val="0"/>
              </a:ext>
            </a:extLst>
          </a:blip>
          <a:stretch>
            <a:fillRect/>
          </a:stretch>
        </p:blipFill>
        <p:spPr>
          <a:xfrm>
            <a:off x="179512" y="2852936"/>
            <a:ext cx="2880320" cy="3168352"/>
          </a:xfrm>
          <a:prstGeom prst="rect">
            <a:avLst/>
          </a:prstGeom>
        </p:spPr>
      </p:pic>
      <p:pic>
        <p:nvPicPr>
          <p:cNvPr id="11" name="Billede 10"/>
          <p:cNvPicPr/>
          <p:nvPr/>
        </p:nvPicPr>
        <p:blipFill>
          <a:blip r:embed="rId5" cstate="print">
            <a:extLst>
              <a:ext uri="{28A0092B-C50C-407E-A947-70E740481C1C}">
                <a14:useLocalDpi xmlns:a14="http://schemas.microsoft.com/office/drawing/2010/main" val="0"/>
              </a:ext>
            </a:extLst>
          </a:blip>
          <a:stretch>
            <a:fillRect/>
          </a:stretch>
        </p:blipFill>
        <p:spPr>
          <a:xfrm>
            <a:off x="3923928" y="102196"/>
            <a:ext cx="3901828" cy="2952327"/>
          </a:xfrm>
          <a:prstGeom prst="rect">
            <a:avLst/>
          </a:prstGeom>
        </p:spPr>
      </p:pic>
      <p:pic>
        <p:nvPicPr>
          <p:cNvPr id="13" name="Billede 12"/>
          <p:cNvPicPr/>
          <p:nvPr/>
        </p:nvPicPr>
        <p:blipFill>
          <a:blip r:embed="rId6" cstate="print">
            <a:extLst>
              <a:ext uri="{28A0092B-C50C-407E-A947-70E740481C1C}">
                <a14:useLocalDpi xmlns:a14="http://schemas.microsoft.com/office/drawing/2010/main" val="0"/>
              </a:ext>
            </a:extLst>
          </a:blip>
          <a:stretch>
            <a:fillRect/>
          </a:stretch>
        </p:blipFill>
        <p:spPr>
          <a:xfrm>
            <a:off x="3230646" y="3140968"/>
            <a:ext cx="2421473" cy="2880320"/>
          </a:xfrm>
          <a:prstGeom prst="rect">
            <a:avLst/>
          </a:prstGeom>
        </p:spPr>
      </p:pic>
      <p:pic>
        <p:nvPicPr>
          <p:cNvPr id="15" name="Billede 14"/>
          <p:cNvPicPr/>
          <p:nvPr/>
        </p:nvPicPr>
        <p:blipFill>
          <a:blip r:embed="rId7" cstate="print">
            <a:extLst>
              <a:ext uri="{28A0092B-C50C-407E-A947-70E740481C1C}">
                <a14:useLocalDpi xmlns:a14="http://schemas.microsoft.com/office/drawing/2010/main" val="0"/>
              </a:ext>
            </a:extLst>
          </a:blip>
          <a:stretch>
            <a:fillRect/>
          </a:stretch>
        </p:blipFill>
        <p:spPr>
          <a:xfrm>
            <a:off x="5940152" y="2708920"/>
            <a:ext cx="3096344" cy="3240360"/>
          </a:xfrm>
          <a:prstGeom prst="rect">
            <a:avLst/>
          </a:prstGeom>
        </p:spPr>
      </p:pic>
      <p:sp>
        <p:nvSpPr>
          <p:cNvPr id="8" name="Tekstfelt 2"/>
          <p:cNvSpPr txBox="1">
            <a:spLocks noChangeArrowheads="1"/>
          </p:cNvSpPr>
          <p:nvPr/>
        </p:nvSpPr>
        <p:spPr bwMode="auto">
          <a:xfrm>
            <a:off x="3265978" y="3189582"/>
            <a:ext cx="2350808" cy="2327650"/>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da-DK" i="1" dirty="0">
                <a:solidFill>
                  <a:srgbClr val="FFFFFF"/>
                </a:solidFill>
                <a:effectLst/>
                <a:latin typeface="Calibri"/>
                <a:ea typeface="Calibri"/>
                <a:cs typeface="Times New Roman"/>
              </a:rPr>
              <a:t>”Sundhed er ikke blot frihed </a:t>
            </a:r>
            <a:r>
              <a:rPr lang="da-DK" i="1" dirty="0" smtClean="0">
                <a:solidFill>
                  <a:schemeClr val="bg1"/>
                </a:solidFill>
                <a:effectLst/>
                <a:latin typeface="Calibri"/>
                <a:ea typeface="Calibri"/>
                <a:cs typeface="Times New Roman"/>
              </a:rPr>
              <a:t>for sygdom, </a:t>
            </a:r>
            <a:r>
              <a:rPr lang="da-DK" i="1" dirty="0">
                <a:solidFill>
                  <a:srgbClr val="FFFFFF"/>
                </a:solidFill>
                <a:effectLst/>
                <a:latin typeface="Calibri"/>
                <a:ea typeface="Calibri"/>
                <a:cs typeface="Times New Roman"/>
              </a:rPr>
              <a:t>men størst mulig fysisk, psykisk og socialt velbefindende”.</a:t>
            </a:r>
            <a:endParaRPr lang="da-DK" i="1" dirty="0">
              <a:effectLst/>
              <a:latin typeface="Calibri"/>
              <a:ea typeface="Calibri"/>
              <a:cs typeface="Times New Roman"/>
            </a:endParaRPr>
          </a:p>
          <a:p>
            <a:pPr>
              <a:lnSpc>
                <a:spcPct val="115000"/>
              </a:lnSpc>
              <a:spcAft>
                <a:spcPts val="0"/>
              </a:spcAft>
            </a:pPr>
            <a:r>
              <a:rPr lang="da-DK" sz="1400" b="1" dirty="0">
                <a:solidFill>
                  <a:srgbClr val="FFFFFF"/>
                </a:solidFill>
                <a:effectLst/>
                <a:latin typeface="Calibri"/>
                <a:ea typeface="Calibri"/>
                <a:cs typeface="Times New Roman"/>
              </a:rPr>
              <a:t> </a:t>
            </a:r>
            <a:endParaRPr lang="da-DK" sz="1100" dirty="0">
              <a:effectLst/>
              <a:latin typeface="Calibri"/>
              <a:ea typeface="Calibri"/>
              <a:cs typeface="Times New Roman"/>
            </a:endParaRPr>
          </a:p>
          <a:p>
            <a:pPr>
              <a:lnSpc>
                <a:spcPct val="115000"/>
              </a:lnSpc>
              <a:spcAft>
                <a:spcPts val="0"/>
              </a:spcAft>
            </a:pPr>
            <a:r>
              <a:rPr lang="da-DK" sz="1100" dirty="0">
                <a:solidFill>
                  <a:srgbClr val="FFFFFF"/>
                </a:solidFill>
                <a:effectLst/>
                <a:latin typeface="Calibri"/>
                <a:ea typeface="Calibri"/>
                <a:cs typeface="Times New Roman"/>
              </a:rPr>
              <a:t>Kilde: WHO 1970</a:t>
            </a:r>
            <a:endParaRPr lang="da-DK" sz="1100" dirty="0">
              <a:effectLst/>
              <a:latin typeface="Calibri"/>
              <a:ea typeface="Calibri"/>
              <a:cs typeface="Times New Roman"/>
            </a:endParaRPr>
          </a:p>
          <a:p>
            <a:pPr>
              <a:lnSpc>
                <a:spcPct val="115000"/>
              </a:lnSpc>
              <a:spcAft>
                <a:spcPts val="1000"/>
              </a:spcAft>
            </a:pPr>
            <a:r>
              <a:rPr lang="da-DK" sz="1200" dirty="0">
                <a:effectLst/>
                <a:latin typeface="Calibri"/>
                <a:ea typeface="Calibri"/>
                <a:cs typeface="Times New Roman"/>
              </a:rPr>
              <a:t> </a:t>
            </a:r>
            <a:endParaRPr lang="da-DK" sz="1100" dirty="0">
              <a:effectLst/>
              <a:latin typeface="Calibri"/>
              <a:ea typeface="Calibri"/>
              <a:cs typeface="Times New Roman"/>
            </a:endParaRPr>
          </a:p>
        </p:txBody>
      </p:sp>
      <p:sp>
        <p:nvSpPr>
          <p:cNvPr id="10" name="Tekstfelt 2"/>
          <p:cNvSpPr txBox="1">
            <a:spLocks noChangeArrowheads="1"/>
          </p:cNvSpPr>
          <p:nvPr/>
        </p:nvSpPr>
        <p:spPr bwMode="auto">
          <a:xfrm>
            <a:off x="251520" y="2924944"/>
            <a:ext cx="2665312" cy="2592288"/>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da-DK" sz="1400" i="1" dirty="0" smtClean="0">
                <a:solidFill>
                  <a:srgbClr val="FFFFFF"/>
                </a:solidFill>
                <a:effectLst/>
                <a:latin typeface="Calibri"/>
                <a:ea typeface="Calibri"/>
                <a:cs typeface="Times New Roman"/>
              </a:rPr>
              <a:t>”Mad </a:t>
            </a:r>
            <a:r>
              <a:rPr lang="da-DK" sz="1400" i="1" dirty="0">
                <a:solidFill>
                  <a:srgbClr val="FFFFFF"/>
                </a:solidFill>
                <a:effectLst/>
                <a:latin typeface="Calibri"/>
                <a:ea typeface="Calibri"/>
                <a:cs typeface="Times New Roman"/>
              </a:rPr>
              <a:t>og klima hænger tæt sammen. </a:t>
            </a:r>
            <a:r>
              <a:rPr lang="da-DK" sz="1400" i="1" dirty="0" smtClean="0">
                <a:solidFill>
                  <a:srgbClr val="FFFFFF"/>
                </a:solidFill>
                <a:effectLst/>
                <a:latin typeface="Calibri"/>
                <a:ea typeface="Calibri"/>
                <a:cs typeface="Times New Roman"/>
              </a:rPr>
              <a:t>Det </a:t>
            </a:r>
            <a:r>
              <a:rPr lang="da-DK" sz="1400" i="1" dirty="0">
                <a:solidFill>
                  <a:srgbClr val="FFFFFF"/>
                </a:solidFill>
                <a:effectLst/>
                <a:latin typeface="Calibri"/>
                <a:ea typeface="Calibri"/>
                <a:cs typeface="Times New Roman"/>
              </a:rPr>
              <a:t>du spiser, betyder noget for det aftryk, du sætter på klimaet. Faktisk kan du både spise sundt og reducere din klimabelastning med op til cirka 30 procent, hvis du spiser efter madpyramidens anbefalinger</a:t>
            </a:r>
            <a:r>
              <a:rPr lang="da-DK" sz="1400" i="1" dirty="0" smtClean="0">
                <a:solidFill>
                  <a:srgbClr val="FFFFFF"/>
                </a:solidFill>
                <a:effectLst/>
                <a:latin typeface="Calibri"/>
                <a:ea typeface="Calibri"/>
                <a:cs typeface="Times New Roman"/>
              </a:rPr>
              <a:t>. ”</a:t>
            </a:r>
            <a:endParaRPr lang="da-DK" sz="1400" i="1" dirty="0">
              <a:effectLst/>
              <a:latin typeface="Calibri"/>
              <a:ea typeface="Calibri"/>
              <a:cs typeface="Times New Roman"/>
            </a:endParaRPr>
          </a:p>
          <a:p>
            <a:pPr>
              <a:lnSpc>
                <a:spcPct val="115000"/>
              </a:lnSpc>
              <a:spcAft>
                <a:spcPts val="0"/>
              </a:spcAft>
            </a:pPr>
            <a:r>
              <a:rPr lang="da-DK" sz="1000" dirty="0">
                <a:effectLst/>
                <a:latin typeface="Calibri"/>
                <a:ea typeface="Calibri"/>
                <a:cs typeface="Times New Roman"/>
              </a:rPr>
              <a:t> </a:t>
            </a:r>
            <a:endParaRPr lang="da-DK" sz="1100" dirty="0">
              <a:effectLst/>
              <a:latin typeface="Calibri"/>
              <a:ea typeface="Calibri"/>
              <a:cs typeface="Times New Roman"/>
            </a:endParaRPr>
          </a:p>
          <a:p>
            <a:pPr>
              <a:lnSpc>
                <a:spcPct val="115000"/>
              </a:lnSpc>
              <a:spcAft>
                <a:spcPts val="0"/>
              </a:spcAft>
            </a:pPr>
            <a:endParaRPr lang="da-DK" sz="1100" dirty="0" smtClean="0">
              <a:solidFill>
                <a:srgbClr val="FFFFFF"/>
              </a:solidFill>
              <a:effectLst/>
              <a:latin typeface="Calibri"/>
              <a:ea typeface="Calibri"/>
              <a:cs typeface="Times New Roman"/>
            </a:endParaRPr>
          </a:p>
          <a:p>
            <a:pPr>
              <a:lnSpc>
                <a:spcPct val="115000"/>
              </a:lnSpc>
              <a:spcAft>
                <a:spcPts val="0"/>
              </a:spcAft>
            </a:pPr>
            <a:r>
              <a:rPr lang="da-DK" sz="1100" dirty="0" smtClean="0">
                <a:solidFill>
                  <a:srgbClr val="FFFFFF"/>
                </a:solidFill>
                <a:effectLst/>
                <a:latin typeface="Calibri"/>
                <a:ea typeface="Calibri"/>
                <a:cs typeface="Times New Roman"/>
              </a:rPr>
              <a:t>Kilde</a:t>
            </a:r>
            <a:r>
              <a:rPr lang="da-DK" sz="1100" dirty="0">
                <a:solidFill>
                  <a:srgbClr val="FFFFFF"/>
                </a:solidFill>
                <a:effectLst/>
                <a:latin typeface="Calibri"/>
                <a:ea typeface="Calibri"/>
                <a:cs typeface="Times New Roman"/>
              </a:rPr>
              <a:t>: </a:t>
            </a:r>
            <a:r>
              <a:rPr lang="da-DK" sz="1100" u="sng" dirty="0">
                <a:solidFill>
                  <a:srgbClr val="FFFFFF"/>
                </a:solidFill>
                <a:effectLst/>
                <a:latin typeface="Calibri"/>
                <a:ea typeface="Calibri"/>
                <a:cs typeface="Times New Roman"/>
                <a:hlinkClick r:id="rId8"/>
              </a:rPr>
              <a:t>http://madpyramiden.dk/klima</a:t>
            </a:r>
            <a:endParaRPr lang="da-DK" sz="1100" dirty="0">
              <a:effectLst/>
              <a:latin typeface="Calibri"/>
              <a:ea typeface="Calibri"/>
              <a:cs typeface="Times New Roman"/>
            </a:endParaRPr>
          </a:p>
          <a:p>
            <a:pPr>
              <a:lnSpc>
                <a:spcPct val="115000"/>
              </a:lnSpc>
              <a:spcAft>
                <a:spcPts val="1000"/>
              </a:spcAft>
            </a:pPr>
            <a:r>
              <a:rPr lang="da-DK" sz="1100" dirty="0">
                <a:solidFill>
                  <a:srgbClr val="FFFFFF"/>
                </a:solidFill>
                <a:effectLst/>
                <a:latin typeface="Calibri"/>
                <a:ea typeface="Calibri"/>
                <a:cs typeface="Times New Roman"/>
              </a:rPr>
              <a:t> </a:t>
            </a:r>
            <a:endParaRPr lang="da-DK" sz="1100" dirty="0">
              <a:effectLst/>
              <a:latin typeface="Calibri"/>
              <a:ea typeface="Calibri"/>
              <a:cs typeface="Times New Roman"/>
            </a:endParaRPr>
          </a:p>
        </p:txBody>
      </p:sp>
      <p:sp>
        <p:nvSpPr>
          <p:cNvPr id="12" name="Tekstfelt 2"/>
          <p:cNvSpPr txBox="1">
            <a:spLocks noChangeArrowheads="1"/>
          </p:cNvSpPr>
          <p:nvPr/>
        </p:nvSpPr>
        <p:spPr bwMode="auto">
          <a:xfrm>
            <a:off x="3960291" y="118170"/>
            <a:ext cx="3829102" cy="2590750"/>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da-DK" sz="1600" i="1" dirty="0" smtClean="0">
                <a:solidFill>
                  <a:srgbClr val="FFFFFF"/>
                </a:solidFill>
                <a:effectLst/>
                <a:latin typeface="Calibri"/>
                <a:ea typeface="Calibri"/>
                <a:cs typeface="Times New Roman"/>
              </a:rPr>
              <a:t>”Økologiske </a:t>
            </a:r>
            <a:r>
              <a:rPr lang="da-DK" sz="1600" i="1" dirty="0">
                <a:solidFill>
                  <a:srgbClr val="FFFFFF"/>
                </a:solidFill>
                <a:effectLst/>
                <a:latin typeface="Calibri"/>
                <a:ea typeface="Calibri"/>
                <a:cs typeface="Times New Roman"/>
              </a:rPr>
              <a:t>fødevarer er ikke sminket med kunstige farvestoffer eller sødemidler. Reglerne for tilsætning af stoffer med E-numre til økologiske varer er nemlig meget skrappere end for ikke-økologiske fødevarer</a:t>
            </a:r>
            <a:r>
              <a:rPr lang="da-DK" sz="1600" i="1" dirty="0" smtClean="0">
                <a:solidFill>
                  <a:srgbClr val="FFFFFF"/>
                </a:solidFill>
                <a:effectLst/>
                <a:latin typeface="Calibri"/>
                <a:ea typeface="Calibri"/>
                <a:cs typeface="Times New Roman"/>
              </a:rPr>
              <a:t>.”</a:t>
            </a:r>
            <a:endParaRPr lang="da-DK" sz="1600" i="1" dirty="0">
              <a:effectLst/>
              <a:latin typeface="Calibri"/>
              <a:ea typeface="Calibri"/>
              <a:cs typeface="Times New Roman"/>
            </a:endParaRPr>
          </a:p>
          <a:p>
            <a:pPr>
              <a:lnSpc>
                <a:spcPct val="115000"/>
              </a:lnSpc>
              <a:spcAft>
                <a:spcPts val="0"/>
              </a:spcAft>
            </a:pPr>
            <a:r>
              <a:rPr lang="da-DK" sz="900" dirty="0">
                <a:solidFill>
                  <a:srgbClr val="FFFFFF"/>
                </a:solidFill>
                <a:effectLst/>
                <a:latin typeface="Calibri"/>
                <a:ea typeface="Calibri"/>
                <a:cs typeface="Times New Roman"/>
              </a:rPr>
              <a:t> </a:t>
            </a:r>
            <a:endParaRPr lang="da-DK" sz="1100" dirty="0">
              <a:effectLst/>
              <a:latin typeface="Calibri"/>
              <a:ea typeface="Calibri"/>
              <a:cs typeface="Times New Roman"/>
            </a:endParaRPr>
          </a:p>
          <a:p>
            <a:pPr>
              <a:lnSpc>
                <a:spcPct val="115000"/>
              </a:lnSpc>
              <a:spcAft>
                <a:spcPts val="0"/>
              </a:spcAft>
            </a:pPr>
            <a:r>
              <a:rPr lang="da-DK" sz="1050" dirty="0">
                <a:solidFill>
                  <a:srgbClr val="FFFFFF"/>
                </a:solidFill>
                <a:effectLst/>
                <a:latin typeface="Calibri"/>
                <a:ea typeface="Calibri"/>
                <a:cs typeface="Times New Roman"/>
              </a:rPr>
              <a:t>Kilde: </a:t>
            </a:r>
            <a:r>
              <a:rPr lang="da-DK" sz="1050" u="sng" dirty="0">
                <a:solidFill>
                  <a:srgbClr val="FFFFFF"/>
                </a:solidFill>
                <a:effectLst/>
                <a:latin typeface="Calibri"/>
                <a:ea typeface="Calibri"/>
                <a:cs typeface="Times New Roman"/>
                <a:hlinkClick r:id="rId9"/>
              </a:rPr>
              <a:t>http://www.okologi.dk/baeredygtigt-forbrug/hvorfor-oekologi/gode-grunde-til-at-vaelge-oekologi/3-du-faar-foedevarer-uden-madsminke.aspx</a:t>
            </a:r>
            <a:endParaRPr lang="da-DK" sz="1050" dirty="0">
              <a:effectLst/>
              <a:latin typeface="Calibri"/>
              <a:ea typeface="Calibri"/>
              <a:cs typeface="Times New Roman"/>
            </a:endParaRPr>
          </a:p>
          <a:p>
            <a:pPr>
              <a:lnSpc>
                <a:spcPct val="115000"/>
              </a:lnSpc>
              <a:spcAft>
                <a:spcPts val="1000"/>
              </a:spcAft>
            </a:pPr>
            <a:r>
              <a:rPr lang="da-DK" sz="1100" dirty="0">
                <a:effectLst/>
                <a:latin typeface="Calibri"/>
                <a:ea typeface="Calibri"/>
                <a:cs typeface="Times New Roman"/>
              </a:rPr>
              <a:t> </a:t>
            </a:r>
          </a:p>
          <a:p>
            <a:pPr>
              <a:lnSpc>
                <a:spcPct val="115000"/>
              </a:lnSpc>
              <a:spcAft>
                <a:spcPts val="1000"/>
              </a:spcAft>
            </a:pPr>
            <a:r>
              <a:rPr lang="da-DK" sz="1100" dirty="0">
                <a:effectLst/>
                <a:latin typeface="Calibri"/>
                <a:ea typeface="Calibri"/>
                <a:cs typeface="Times New Roman"/>
              </a:rPr>
              <a:t> </a:t>
            </a:r>
          </a:p>
        </p:txBody>
      </p:sp>
      <p:sp>
        <p:nvSpPr>
          <p:cNvPr id="14" name="Tekstfelt 2"/>
          <p:cNvSpPr txBox="1">
            <a:spLocks noChangeArrowheads="1"/>
          </p:cNvSpPr>
          <p:nvPr/>
        </p:nvSpPr>
        <p:spPr bwMode="auto">
          <a:xfrm>
            <a:off x="5940152" y="2708920"/>
            <a:ext cx="3096344" cy="2736304"/>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da-DK" sz="1400" i="1" dirty="0">
                <a:solidFill>
                  <a:srgbClr val="FFFFFF"/>
                </a:solidFill>
                <a:effectLst/>
                <a:latin typeface="Calibri"/>
                <a:ea typeface="Calibri"/>
                <a:cs typeface="Times New Roman"/>
              </a:rPr>
              <a:t>”Bæredygtig udvikling er at tage ansvaret for resultaterne af det vi gør nu og her, men som har konsekvenser for andre til en anden tid og/eller et andet sted. Idet resultaterne af vores handlinger i dag uundgåeligt vil ramme andre på et andet tidspunkt eller et andet sted, og dermed have indflydelse på andre menneskers livsmuligheder</a:t>
            </a:r>
            <a:r>
              <a:rPr lang="da-DK" sz="1400" i="1" dirty="0" smtClean="0">
                <a:solidFill>
                  <a:srgbClr val="FFFFFF"/>
                </a:solidFill>
                <a:effectLst/>
                <a:latin typeface="Calibri"/>
                <a:ea typeface="Calibri"/>
                <a:cs typeface="Times New Roman"/>
              </a:rPr>
              <a:t>.” </a:t>
            </a:r>
            <a:endParaRPr lang="da-DK" sz="1400" i="1" dirty="0" smtClean="0">
              <a:solidFill>
                <a:srgbClr val="FFFFFF"/>
              </a:solidFill>
              <a:effectLst/>
              <a:latin typeface="Calibri"/>
              <a:ea typeface="Calibri"/>
              <a:cs typeface="Times New Roman"/>
            </a:endParaRPr>
          </a:p>
          <a:p>
            <a:pPr>
              <a:lnSpc>
                <a:spcPct val="115000"/>
              </a:lnSpc>
              <a:spcAft>
                <a:spcPts val="1000"/>
              </a:spcAft>
            </a:pPr>
            <a:r>
              <a:rPr lang="da-DK" sz="1100" dirty="0" smtClean="0">
                <a:solidFill>
                  <a:srgbClr val="FFFFFF"/>
                </a:solidFill>
                <a:effectLst/>
                <a:latin typeface="Calibri"/>
                <a:ea typeface="Calibri"/>
                <a:cs typeface="Times New Roman"/>
              </a:rPr>
              <a:t>Kilde</a:t>
            </a:r>
            <a:r>
              <a:rPr lang="da-DK" sz="1100" dirty="0">
                <a:solidFill>
                  <a:srgbClr val="FFFFFF"/>
                </a:solidFill>
                <a:effectLst/>
                <a:latin typeface="Calibri"/>
                <a:ea typeface="Calibri"/>
                <a:cs typeface="Times New Roman"/>
              </a:rPr>
              <a:t>: </a:t>
            </a:r>
            <a:r>
              <a:rPr lang="da-DK" sz="1100" u="sng" dirty="0">
                <a:solidFill>
                  <a:srgbClr val="FFFFFF"/>
                </a:solidFill>
                <a:effectLst/>
                <a:latin typeface="Calibri"/>
                <a:ea typeface="Calibri"/>
                <a:cs typeface="Times New Roman"/>
                <a:hlinkClick r:id="rId10"/>
              </a:rPr>
              <a:t>http://www.bu.dk/pages/23.asp</a:t>
            </a:r>
            <a:endParaRPr lang="da-DK" sz="1100" dirty="0">
              <a:effectLst/>
              <a:latin typeface="Calibri"/>
              <a:ea typeface="Calibri"/>
              <a:cs typeface="Times New Roman"/>
            </a:endParaRPr>
          </a:p>
          <a:p>
            <a:pPr>
              <a:lnSpc>
                <a:spcPct val="115000"/>
              </a:lnSpc>
              <a:spcAft>
                <a:spcPts val="1000"/>
              </a:spcAft>
            </a:pPr>
            <a:r>
              <a:rPr lang="da-DK" sz="1100" dirty="0">
                <a:solidFill>
                  <a:srgbClr val="FFFFFF"/>
                </a:solidFill>
                <a:effectLst/>
                <a:latin typeface="Calibri"/>
                <a:ea typeface="Calibri"/>
                <a:cs typeface="Times New Roman"/>
              </a:rPr>
              <a:t> </a:t>
            </a:r>
            <a:endParaRPr lang="da-DK" sz="1100" dirty="0">
              <a:effectLst/>
              <a:latin typeface="Calibri"/>
              <a:ea typeface="Calibri"/>
              <a:cs typeface="Times New Roman"/>
            </a:endParaRPr>
          </a:p>
        </p:txBody>
      </p:sp>
      <p:sp>
        <p:nvSpPr>
          <p:cNvPr id="16" name="Tekstfelt 2"/>
          <p:cNvSpPr txBox="1">
            <a:spLocks noChangeArrowheads="1"/>
          </p:cNvSpPr>
          <p:nvPr/>
        </p:nvSpPr>
        <p:spPr bwMode="auto">
          <a:xfrm>
            <a:off x="179512" y="118170"/>
            <a:ext cx="3384376" cy="2268220"/>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da-DK" sz="1400" i="1" dirty="0" smtClean="0">
                <a:solidFill>
                  <a:srgbClr val="FFFFFF"/>
                </a:solidFill>
                <a:effectLst/>
                <a:latin typeface="Calibri"/>
                <a:ea typeface="Calibri"/>
                <a:cs typeface="Times New Roman"/>
              </a:rPr>
              <a:t>”Lever </a:t>
            </a:r>
            <a:r>
              <a:rPr lang="da-DK" sz="1400" i="1" dirty="0">
                <a:solidFill>
                  <a:srgbClr val="FFFFFF"/>
                </a:solidFill>
                <a:effectLst/>
                <a:latin typeface="Calibri"/>
                <a:ea typeface="Calibri"/>
                <a:cs typeface="Times New Roman"/>
              </a:rPr>
              <a:t>du efter kostrådene, vil kroppen få dækket behovet for vitaminer, mineraler og andre vigtige næringsstoffer. Du nedsætter risikoen for livsstils-sygdomme som hjertekarsygdomme, type 2 diabetes og kræft og forebygger, at du tager på i vægt</a:t>
            </a:r>
            <a:r>
              <a:rPr lang="da-DK" sz="1400" i="1" dirty="0" smtClean="0">
                <a:solidFill>
                  <a:srgbClr val="FFFFFF"/>
                </a:solidFill>
                <a:effectLst/>
                <a:latin typeface="Calibri"/>
                <a:ea typeface="Calibri"/>
                <a:cs typeface="Times New Roman"/>
              </a:rPr>
              <a:t>.”</a:t>
            </a:r>
            <a:endParaRPr lang="da-DK" sz="1400" i="1" dirty="0">
              <a:effectLst/>
              <a:latin typeface="Calibri"/>
              <a:ea typeface="Calibri"/>
              <a:cs typeface="Times New Roman"/>
            </a:endParaRPr>
          </a:p>
          <a:p>
            <a:pPr>
              <a:lnSpc>
                <a:spcPct val="115000"/>
              </a:lnSpc>
              <a:spcAft>
                <a:spcPts val="0"/>
              </a:spcAft>
            </a:pPr>
            <a:endParaRPr lang="da-DK" sz="900" dirty="0" smtClean="0">
              <a:solidFill>
                <a:srgbClr val="FFFFFF"/>
              </a:solidFill>
              <a:effectLst/>
              <a:latin typeface="Calibri"/>
              <a:ea typeface="Calibri"/>
              <a:cs typeface="Times New Roman"/>
            </a:endParaRPr>
          </a:p>
          <a:p>
            <a:pPr>
              <a:lnSpc>
                <a:spcPct val="115000"/>
              </a:lnSpc>
              <a:spcAft>
                <a:spcPts val="0"/>
              </a:spcAft>
            </a:pPr>
            <a:r>
              <a:rPr lang="da-DK" sz="900" dirty="0" smtClean="0">
                <a:solidFill>
                  <a:srgbClr val="FFFFFF"/>
                </a:solidFill>
                <a:effectLst/>
                <a:latin typeface="Calibri"/>
                <a:ea typeface="Calibri"/>
                <a:cs typeface="Times New Roman"/>
              </a:rPr>
              <a:t>Kilde</a:t>
            </a:r>
            <a:r>
              <a:rPr lang="da-DK" sz="900" dirty="0" smtClean="0">
                <a:solidFill>
                  <a:srgbClr val="FFFFFF"/>
                </a:solidFill>
                <a:effectLst/>
                <a:latin typeface="Calibri"/>
                <a:ea typeface="Calibri"/>
                <a:cs typeface="Times New Roman"/>
              </a:rPr>
              <a:t>: </a:t>
            </a:r>
            <a:r>
              <a:rPr lang="da-DK" sz="900" dirty="0" smtClean="0">
                <a:solidFill>
                  <a:srgbClr val="FFFFFF"/>
                </a:solidFill>
                <a:effectLst/>
                <a:latin typeface="Calibri"/>
                <a:ea typeface="Calibri"/>
                <a:cs typeface="Times New Roman"/>
                <a:hlinkClick r:id="rId11"/>
              </a:rPr>
              <a:t>http</a:t>
            </a:r>
            <a:r>
              <a:rPr lang="da-DK" sz="900" u="sng" dirty="0" smtClean="0">
                <a:solidFill>
                  <a:srgbClr val="FFFFFF"/>
                </a:solidFill>
                <a:effectLst/>
                <a:latin typeface="Calibri"/>
                <a:ea typeface="Calibri"/>
                <a:cs typeface="Times New Roman"/>
                <a:hlinkClick r:id="rId11"/>
              </a:rPr>
              <a:t>://www.altomkost.dk/Anbefalinger/De_8_kostraad/forside.htm</a:t>
            </a:r>
            <a:endParaRPr lang="da-DK" sz="900" u="sng" dirty="0" smtClean="0">
              <a:solidFill>
                <a:srgbClr val="FFFFFF"/>
              </a:solidFill>
              <a:effectLst/>
              <a:latin typeface="Calibri"/>
              <a:ea typeface="Calibri"/>
              <a:cs typeface="Times New Roman"/>
            </a:endParaRPr>
          </a:p>
          <a:p>
            <a:pPr>
              <a:lnSpc>
                <a:spcPct val="115000"/>
              </a:lnSpc>
              <a:spcAft>
                <a:spcPts val="0"/>
              </a:spcAft>
            </a:pPr>
            <a:endParaRPr lang="da-DK" sz="1100" dirty="0">
              <a:effectLst/>
              <a:latin typeface="Calibri"/>
              <a:ea typeface="Calibri"/>
              <a:cs typeface="Times New Roman"/>
            </a:endParaRPr>
          </a:p>
          <a:p>
            <a:pPr>
              <a:lnSpc>
                <a:spcPct val="115000"/>
              </a:lnSpc>
              <a:spcAft>
                <a:spcPts val="0"/>
              </a:spcAft>
            </a:pPr>
            <a:r>
              <a:rPr lang="da-DK" sz="1000" dirty="0">
                <a:effectLst/>
                <a:latin typeface="Calibri"/>
                <a:ea typeface="Calibri"/>
                <a:cs typeface="Times New Roman"/>
              </a:rPr>
              <a:t> </a:t>
            </a:r>
            <a:endParaRPr lang="da-DK" sz="1100" dirty="0">
              <a:effectLst/>
              <a:latin typeface="Calibri"/>
              <a:ea typeface="Calibri"/>
              <a:cs typeface="Times New Roman"/>
            </a:endParaRPr>
          </a:p>
          <a:p>
            <a:pPr>
              <a:lnSpc>
                <a:spcPct val="115000"/>
              </a:lnSpc>
              <a:spcAft>
                <a:spcPts val="1000"/>
              </a:spcAft>
            </a:pPr>
            <a:r>
              <a:rPr lang="da-DK" sz="1000" dirty="0">
                <a:effectLst/>
                <a:latin typeface="Calibri"/>
                <a:ea typeface="Calibri"/>
                <a:cs typeface="Times New Roman"/>
              </a:rPr>
              <a:t> </a:t>
            </a:r>
            <a:endParaRPr lang="da-DK" sz="1100" dirty="0">
              <a:effectLst/>
              <a:latin typeface="Calibri"/>
              <a:ea typeface="Calibri"/>
              <a:cs typeface="Times New Roman"/>
            </a:endParaRPr>
          </a:p>
        </p:txBody>
      </p:sp>
    </p:spTree>
    <p:extLst>
      <p:ext uri="{BB962C8B-B14F-4D97-AF65-F5344CB8AC3E}">
        <p14:creationId xmlns:p14="http://schemas.microsoft.com/office/powerpoint/2010/main" val="18652100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pPr algn="l"/>
            <a:r>
              <a:rPr lang="da-DK" dirty="0" smtClean="0"/>
              <a:t>Tema</a:t>
            </a:r>
            <a:r>
              <a:rPr lang="da-DK" dirty="0" smtClean="0"/>
              <a:t> </a:t>
            </a:r>
            <a:r>
              <a:rPr lang="da-DK" dirty="0" smtClean="0"/>
              <a:t>1: Næringsstoffer – Protein </a:t>
            </a:r>
            <a:endParaRPr lang="da-DK" dirty="0"/>
          </a:p>
        </p:txBody>
      </p:sp>
      <p:sp>
        <p:nvSpPr>
          <p:cNvPr id="6" name="Pladsholder til indhold 5"/>
          <p:cNvSpPr>
            <a:spLocks noGrp="1"/>
          </p:cNvSpPr>
          <p:nvPr>
            <p:ph idx="1"/>
          </p:nvPr>
        </p:nvSpPr>
        <p:spPr>
          <a:xfrm>
            <a:off x="457200" y="1600201"/>
            <a:ext cx="8229600" cy="4133056"/>
          </a:xfrm>
        </p:spPr>
        <p:txBody>
          <a:bodyPr/>
          <a:lstStyle/>
          <a:p>
            <a:pPr marL="0" indent="0">
              <a:buNone/>
            </a:pPr>
            <a:r>
              <a:rPr lang="da-DK" dirty="0"/>
              <a:t>Gruppearbejde: </a:t>
            </a:r>
            <a:r>
              <a:rPr lang="da-DK" dirty="0" smtClean="0"/>
              <a:t>Protein </a:t>
            </a:r>
            <a:endParaRPr lang="da-DK" dirty="0"/>
          </a:p>
          <a:p>
            <a:pPr marL="0" indent="0">
              <a:buNone/>
            </a:pPr>
            <a:endParaRPr lang="da-DK" dirty="0"/>
          </a:p>
          <a:p>
            <a:pPr marL="0" indent="0">
              <a:buNone/>
            </a:pPr>
            <a:r>
              <a:rPr lang="da-DK" dirty="0"/>
              <a:t>Undersøg et eller flere af </a:t>
            </a:r>
            <a:r>
              <a:rPr lang="da-DK" dirty="0" smtClean="0"/>
              <a:t>følgende </a:t>
            </a:r>
            <a:r>
              <a:rPr lang="da-DK" dirty="0"/>
              <a:t>punkter og fremlæg jeres resultater for klassen.</a:t>
            </a:r>
          </a:p>
          <a:p>
            <a:pPr marL="0" indent="0">
              <a:buNone/>
            </a:pPr>
            <a:endParaRPr lang="da-DK"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560" y="5805264"/>
            <a:ext cx="8279904" cy="1022541"/>
          </a:xfrm>
          <a:prstGeom prst="rect">
            <a:avLst/>
          </a:prstGeom>
        </p:spPr>
      </p:pic>
    </p:spTree>
    <p:extLst>
      <p:ext uri="{BB962C8B-B14F-4D97-AF65-F5344CB8AC3E}">
        <p14:creationId xmlns:p14="http://schemas.microsoft.com/office/powerpoint/2010/main" val="14408727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pPr algn="l"/>
            <a:r>
              <a:rPr lang="da-DK" dirty="0" smtClean="0"/>
              <a:t>Tema</a:t>
            </a:r>
            <a:r>
              <a:rPr lang="da-DK" dirty="0" smtClean="0"/>
              <a:t> </a:t>
            </a:r>
            <a:r>
              <a:rPr lang="da-DK" dirty="0" smtClean="0"/>
              <a:t>1: Næringsstoffer – Protein </a:t>
            </a:r>
            <a:endParaRPr lang="da-DK" dirty="0"/>
          </a:p>
        </p:txBody>
      </p:sp>
      <p:sp>
        <p:nvSpPr>
          <p:cNvPr id="6" name="Pladsholder til indhold 5"/>
          <p:cNvSpPr>
            <a:spLocks noGrp="1"/>
          </p:cNvSpPr>
          <p:nvPr>
            <p:ph idx="1"/>
          </p:nvPr>
        </p:nvSpPr>
        <p:spPr>
          <a:xfrm>
            <a:off x="457200" y="1600201"/>
            <a:ext cx="8229600" cy="4133056"/>
          </a:xfrm>
        </p:spPr>
        <p:txBody>
          <a:bodyPr>
            <a:normAutofit fontScale="85000" lnSpcReduction="20000"/>
          </a:bodyPr>
          <a:lstStyle/>
          <a:p>
            <a:pPr lvl="0"/>
            <a:r>
              <a:rPr lang="da-DK" dirty="0"/>
              <a:t>Hvilken funktion har protein i kroppen</a:t>
            </a:r>
            <a:r>
              <a:rPr lang="da-DK" dirty="0" smtClean="0"/>
              <a:t>?</a:t>
            </a:r>
          </a:p>
          <a:p>
            <a:pPr lvl="0"/>
            <a:endParaRPr lang="da-DK" dirty="0"/>
          </a:p>
          <a:p>
            <a:pPr lvl="0"/>
            <a:r>
              <a:rPr lang="da-DK" dirty="0"/>
              <a:t>Hvad er forskellen på animalske og vegetabilske proteiner</a:t>
            </a:r>
            <a:r>
              <a:rPr lang="da-DK" dirty="0" smtClean="0"/>
              <a:t>?</a:t>
            </a:r>
          </a:p>
          <a:p>
            <a:pPr lvl="0"/>
            <a:endParaRPr lang="da-DK" dirty="0" smtClean="0"/>
          </a:p>
          <a:p>
            <a:pPr lvl="0"/>
            <a:r>
              <a:rPr lang="da-DK" dirty="0" smtClean="0"/>
              <a:t>Hvilke </a:t>
            </a:r>
            <a:r>
              <a:rPr lang="da-DK" dirty="0"/>
              <a:t>fødevarer indeholder primært animalske og vegetabilske proteiner?</a:t>
            </a:r>
          </a:p>
          <a:p>
            <a:pPr lvl="0"/>
            <a:endParaRPr lang="da-DK" dirty="0"/>
          </a:p>
          <a:p>
            <a:pPr lvl="0"/>
            <a:r>
              <a:rPr lang="da-DK" dirty="0"/>
              <a:t>Hvor findes de animalske og vegetabilske proteiner i madpyramiden? </a:t>
            </a:r>
            <a:endParaRPr lang="da-DK"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560" y="5805264"/>
            <a:ext cx="8279904" cy="1022541"/>
          </a:xfrm>
          <a:prstGeom prst="rect">
            <a:avLst/>
          </a:prstGeom>
        </p:spPr>
      </p:pic>
    </p:spTree>
    <p:extLst>
      <p:ext uri="{BB962C8B-B14F-4D97-AF65-F5344CB8AC3E}">
        <p14:creationId xmlns:p14="http://schemas.microsoft.com/office/powerpoint/2010/main" val="25598332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pPr algn="l"/>
            <a:r>
              <a:rPr lang="da-DK" dirty="0" smtClean="0"/>
              <a:t>Tema</a:t>
            </a:r>
            <a:r>
              <a:rPr lang="da-DK" dirty="0" smtClean="0"/>
              <a:t> </a:t>
            </a:r>
            <a:r>
              <a:rPr lang="da-DK" dirty="0" smtClean="0"/>
              <a:t>1: Næringsstoffer – Protein </a:t>
            </a:r>
            <a:endParaRPr lang="da-DK" dirty="0"/>
          </a:p>
        </p:txBody>
      </p:sp>
      <p:sp>
        <p:nvSpPr>
          <p:cNvPr id="6" name="Pladsholder til indhold 5"/>
          <p:cNvSpPr>
            <a:spLocks noGrp="1"/>
          </p:cNvSpPr>
          <p:nvPr>
            <p:ph idx="1"/>
          </p:nvPr>
        </p:nvSpPr>
        <p:spPr>
          <a:xfrm>
            <a:off x="457200" y="1600201"/>
            <a:ext cx="8229600" cy="4133056"/>
          </a:xfrm>
        </p:spPr>
        <p:txBody>
          <a:bodyPr>
            <a:normAutofit fontScale="85000" lnSpcReduction="20000"/>
          </a:bodyPr>
          <a:lstStyle/>
          <a:p>
            <a:pPr lvl="0"/>
            <a:r>
              <a:rPr lang="da-DK" dirty="0"/>
              <a:t>Hvad skal vi spise mest af - de animalske eller de vegetabilske proteiner og hvorfor? – Hvordan hænger det sammen med de 8 kostråd og madpyramiden? </a:t>
            </a:r>
            <a:endParaRPr lang="da-DK" dirty="0"/>
          </a:p>
          <a:p>
            <a:pPr lvl="0"/>
            <a:endParaRPr lang="da-DK" dirty="0"/>
          </a:p>
          <a:p>
            <a:pPr lvl="0"/>
            <a:r>
              <a:rPr lang="da-DK" dirty="0"/>
              <a:t>Hvor meget protein anbefales det, at vi spiser pr. dag?</a:t>
            </a:r>
          </a:p>
          <a:p>
            <a:pPr lvl="0"/>
            <a:endParaRPr lang="da-DK" dirty="0" smtClean="0"/>
          </a:p>
          <a:p>
            <a:pPr lvl="0"/>
            <a:r>
              <a:rPr lang="da-DK" dirty="0" smtClean="0"/>
              <a:t>Hvad </a:t>
            </a:r>
            <a:r>
              <a:rPr lang="da-DK" dirty="0"/>
              <a:t>er danskernes faktiske proteinindtag pr. dag – og hvilken betydning har vores indtag for sundheden?</a:t>
            </a:r>
          </a:p>
          <a:p>
            <a:pPr lvl="0"/>
            <a:endParaRPr lang="da-DK" dirty="0" smtClean="0"/>
          </a:p>
          <a:p>
            <a:pPr lvl="0"/>
            <a:r>
              <a:rPr lang="da-DK" dirty="0" smtClean="0"/>
              <a:t>Er </a:t>
            </a:r>
            <a:r>
              <a:rPr lang="da-DK" dirty="0"/>
              <a:t>fx økologisk kød sundere end konventionelt kød?</a:t>
            </a:r>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560" y="5805264"/>
            <a:ext cx="8279904" cy="1022541"/>
          </a:xfrm>
          <a:prstGeom prst="rect">
            <a:avLst/>
          </a:prstGeom>
        </p:spPr>
      </p:pic>
    </p:spTree>
    <p:extLst>
      <p:ext uri="{BB962C8B-B14F-4D97-AF65-F5344CB8AC3E}">
        <p14:creationId xmlns:p14="http://schemas.microsoft.com/office/powerpoint/2010/main" val="2710425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pPr algn="l"/>
            <a:r>
              <a:rPr lang="da-DK" dirty="0" smtClean="0"/>
              <a:t>Tema</a:t>
            </a:r>
            <a:r>
              <a:rPr lang="da-DK" dirty="0" smtClean="0"/>
              <a:t> </a:t>
            </a:r>
            <a:r>
              <a:rPr lang="da-DK" dirty="0" smtClean="0"/>
              <a:t>2: Næringsstoffer – Kulhydrat </a:t>
            </a:r>
            <a:endParaRPr lang="da-DK" dirty="0"/>
          </a:p>
        </p:txBody>
      </p:sp>
      <p:sp>
        <p:nvSpPr>
          <p:cNvPr id="6" name="Pladsholder til indhold 5"/>
          <p:cNvSpPr>
            <a:spLocks noGrp="1"/>
          </p:cNvSpPr>
          <p:nvPr>
            <p:ph idx="1"/>
          </p:nvPr>
        </p:nvSpPr>
        <p:spPr>
          <a:xfrm>
            <a:off x="457200" y="1600201"/>
            <a:ext cx="8229600" cy="4133056"/>
          </a:xfrm>
        </p:spPr>
        <p:txBody>
          <a:bodyPr/>
          <a:lstStyle/>
          <a:p>
            <a:pPr marL="0" indent="0">
              <a:buNone/>
            </a:pPr>
            <a:r>
              <a:rPr lang="da-DK" dirty="0"/>
              <a:t>Gruppearbejde: </a:t>
            </a:r>
            <a:r>
              <a:rPr lang="da-DK" dirty="0" smtClean="0"/>
              <a:t>Kulhydrat</a:t>
            </a:r>
            <a:endParaRPr lang="da-DK" dirty="0"/>
          </a:p>
          <a:p>
            <a:pPr marL="0" indent="0">
              <a:buNone/>
            </a:pPr>
            <a:endParaRPr lang="da-DK" dirty="0"/>
          </a:p>
          <a:p>
            <a:pPr marL="0" indent="0">
              <a:buNone/>
            </a:pPr>
            <a:r>
              <a:rPr lang="da-DK" dirty="0"/>
              <a:t>Undersøg et eller flere af </a:t>
            </a:r>
            <a:r>
              <a:rPr lang="da-DK" dirty="0" smtClean="0"/>
              <a:t>følgende </a:t>
            </a:r>
            <a:r>
              <a:rPr lang="da-DK" dirty="0"/>
              <a:t>punkter og fremlæg jeres resultater for klassen.</a:t>
            </a:r>
          </a:p>
          <a:p>
            <a:endParaRPr lang="da-DK"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560" y="5805264"/>
            <a:ext cx="8279904" cy="1022541"/>
          </a:xfrm>
          <a:prstGeom prst="rect">
            <a:avLst/>
          </a:prstGeom>
        </p:spPr>
      </p:pic>
    </p:spTree>
    <p:extLst>
      <p:ext uri="{BB962C8B-B14F-4D97-AF65-F5344CB8AC3E}">
        <p14:creationId xmlns:p14="http://schemas.microsoft.com/office/powerpoint/2010/main" val="31541305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pPr algn="l"/>
            <a:r>
              <a:rPr lang="da-DK" dirty="0" smtClean="0"/>
              <a:t>Tema</a:t>
            </a:r>
            <a:r>
              <a:rPr lang="da-DK" dirty="0" smtClean="0"/>
              <a:t> </a:t>
            </a:r>
            <a:r>
              <a:rPr lang="da-DK" dirty="0" smtClean="0"/>
              <a:t>2: Næringsstoffer – Kulhydrat </a:t>
            </a:r>
            <a:endParaRPr lang="da-DK" dirty="0"/>
          </a:p>
        </p:txBody>
      </p:sp>
      <p:sp>
        <p:nvSpPr>
          <p:cNvPr id="6" name="Pladsholder til indhold 5"/>
          <p:cNvSpPr>
            <a:spLocks noGrp="1"/>
          </p:cNvSpPr>
          <p:nvPr>
            <p:ph idx="1"/>
          </p:nvPr>
        </p:nvSpPr>
        <p:spPr>
          <a:xfrm>
            <a:off x="457200" y="1600201"/>
            <a:ext cx="8229600" cy="4133056"/>
          </a:xfrm>
        </p:spPr>
        <p:txBody>
          <a:bodyPr>
            <a:normAutofit lnSpcReduction="10000"/>
          </a:bodyPr>
          <a:lstStyle/>
          <a:p>
            <a:pPr lvl="0"/>
            <a:r>
              <a:rPr lang="da-DK" dirty="0"/>
              <a:t>Hvilken funktion har kulhydrat i kroppen</a:t>
            </a:r>
            <a:r>
              <a:rPr lang="da-DK" dirty="0" smtClean="0"/>
              <a:t>?</a:t>
            </a:r>
          </a:p>
          <a:p>
            <a:pPr lvl="0"/>
            <a:endParaRPr lang="da-DK" dirty="0"/>
          </a:p>
          <a:p>
            <a:pPr lvl="0"/>
            <a:r>
              <a:rPr lang="da-DK" dirty="0"/>
              <a:t>Hvad er forskellen på komplekse og simple kulhydrater? Hvad skal vi spise mest af og hvorfor?</a:t>
            </a:r>
          </a:p>
          <a:p>
            <a:pPr lvl="0"/>
            <a:endParaRPr lang="da-DK" dirty="0" smtClean="0"/>
          </a:p>
          <a:p>
            <a:pPr lvl="0"/>
            <a:r>
              <a:rPr lang="da-DK" dirty="0" smtClean="0"/>
              <a:t>Hvilke </a:t>
            </a:r>
            <a:r>
              <a:rPr lang="da-DK" dirty="0"/>
              <a:t>fødevarer indeholder primært komplekse og simple kulhydrater?</a:t>
            </a:r>
          </a:p>
          <a:p>
            <a:endParaRPr lang="da-DK"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560" y="5805264"/>
            <a:ext cx="8279904" cy="1022541"/>
          </a:xfrm>
          <a:prstGeom prst="rect">
            <a:avLst/>
          </a:prstGeom>
        </p:spPr>
      </p:pic>
    </p:spTree>
    <p:extLst>
      <p:ext uri="{BB962C8B-B14F-4D97-AF65-F5344CB8AC3E}">
        <p14:creationId xmlns:p14="http://schemas.microsoft.com/office/powerpoint/2010/main" val="17492224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a-DK" dirty="0" smtClean="0"/>
              <a:t>Emne 2: Næringsstoffer – Kulhydrat </a:t>
            </a:r>
            <a:endParaRPr lang="da-DK" dirty="0"/>
          </a:p>
        </p:txBody>
      </p:sp>
      <p:sp>
        <p:nvSpPr>
          <p:cNvPr id="6" name="Pladsholder til indhold 5"/>
          <p:cNvSpPr>
            <a:spLocks noGrp="1"/>
          </p:cNvSpPr>
          <p:nvPr>
            <p:ph idx="1"/>
          </p:nvPr>
        </p:nvSpPr>
        <p:spPr>
          <a:xfrm>
            <a:off x="457200" y="1600201"/>
            <a:ext cx="8229600" cy="4133056"/>
          </a:xfrm>
        </p:spPr>
        <p:txBody>
          <a:bodyPr>
            <a:normAutofit fontScale="92500" lnSpcReduction="20000"/>
          </a:bodyPr>
          <a:lstStyle/>
          <a:p>
            <a:pPr lvl="0"/>
            <a:r>
              <a:rPr lang="da-DK" dirty="0"/>
              <a:t>Hvor er de kulhydratholdige fødevarer placeret i madpyramiden? </a:t>
            </a:r>
            <a:endParaRPr lang="da-DK" dirty="0"/>
          </a:p>
          <a:p>
            <a:pPr lvl="0"/>
            <a:endParaRPr lang="da-DK" dirty="0" smtClean="0"/>
          </a:p>
          <a:p>
            <a:pPr lvl="0"/>
            <a:r>
              <a:rPr lang="da-DK" dirty="0" smtClean="0"/>
              <a:t>Hvad </a:t>
            </a:r>
            <a:r>
              <a:rPr lang="da-DK" dirty="0"/>
              <a:t>skal vi spise mest af – de komplekse eller de simple kulhydrater og hvorfor? – Hvordan hænger det sammen med de 8 kostråd og madpyramiden? </a:t>
            </a:r>
            <a:endParaRPr lang="da-DK" dirty="0"/>
          </a:p>
          <a:p>
            <a:pPr lvl="0"/>
            <a:endParaRPr lang="da-DK" dirty="0" smtClean="0"/>
          </a:p>
          <a:p>
            <a:pPr lvl="0"/>
            <a:r>
              <a:rPr lang="da-DK" dirty="0" smtClean="0"/>
              <a:t>Er </a:t>
            </a:r>
            <a:r>
              <a:rPr lang="da-DK" dirty="0"/>
              <a:t>fx økologisk mel, frugt og grønt sundere end det konventionelle?</a:t>
            </a:r>
          </a:p>
          <a:p>
            <a:endParaRPr lang="da-DK"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560" y="5805264"/>
            <a:ext cx="8279904" cy="1022541"/>
          </a:xfrm>
          <a:prstGeom prst="rect">
            <a:avLst/>
          </a:prstGeom>
        </p:spPr>
      </p:pic>
    </p:spTree>
    <p:extLst>
      <p:ext uri="{BB962C8B-B14F-4D97-AF65-F5344CB8AC3E}">
        <p14:creationId xmlns:p14="http://schemas.microsoft.com/office/powerpoint/2010/main" val="3897977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pPr algn="l"/>
            <a:r>
              <a:rPr lang="da-DK" dirty="0" smtClean="0"/>
              <a:t>Tema</a:t>
            </a:r>
            <a:r>
              <a:rPr lang="da-DK" dirty="0" smtClean="0"/>
              <a:t> </a:t>
            </a:r>
            <a:r>
              <a:rPr lang="da-DK" dirty="0" smtClean="0"/>
              <a:t>3: Næringsstoffer – Fedt </a:t>
            </a:r>
            <a:endParaRPr lang="da-DK" dirty="0"/>
          </a:p>
        </p:txBody>
      </p:sp>
      <p:sp>
        <p:nvSpPr>
          <p:cNvPr id="6" name="Pladsholder til indhold 5"/>
          <p:cNvSpPr>
            <a:spLocks noGrp="1"/>
          </p:cNvSpPr>
          <p:nvPr>
            <p:ph idx="1"/>
          </p:nvPr>
        </p:nvSpPr>
        <p:spPr>
          <a:xfrm>
            <a:off x="457200" y="1600201"/>
            <a:ext cx="8229600" cy="4133056"/>
          </a:xfrm>
        </p:spPr>
        <p:txBody>
          <a:bodyPr/>
          <a:lstStyle/>
          <a:p>
            <a:pPr marL="0" indent="0">
              <a:buNone/>
            </a:pPr>
            <a:r>
              <a:rPr lang="da-DK" dirty="0"/>
              <a:t>Gruppearbejde: </a:t>
            </a:r>
            <a:r>
              <a:rPr lang="da-DK" dirty="0" smtClean="0"/>
              <a:t>Fedt</a:t>
            </a:r>
            <a:endParaRPr lang="da-DK" dirty="0"/>
          </a:p>
          <a:p>
            <a:pPr marL="0" indent="0">
              <a:buNone/>
            </a:pPr>
            <a:endParaRPr lang="da-DK" dirty="0"/>
          </a:p>
          <a:p>
            <a:pPr marL="0" indent="0">
              <a:buNone/>
            </a:pPr>
            <a:r>
              <a:rPr lang="da-DK" dirty="0"/>
              <a:t>Undersøg et eller flere af </a:t>
            </a:r>
            <a:r>
              <a:rPr lang="da-DK" dirty="0" smtClean="0"/>
              <a:t>følgende </a:t>
            </a:r>
            <a:r>
              <a:rPr lang="da-DK" dirty="0"/>
              <a:t>punkter og fremlæg jeres resultater for klassen.</a:t>
            </a:r>
          </a:p>
          <a:p>
            <a:endParaRPr lang="da-DK" dirty="0"/>
          </a:p>
          <a:p>
            <a:endParaRPr lang="da-DK"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560" y="5805264"/>
            <a:ext cx="8279904" cy="1022541"/>
          </a:xfrm>
          <a:prstGeom prst="rect">
            <a:avLst/>
          </a:prstGeom>
        </p:spPr>
      </p:pic>
    </p:spTree>
    <p:extLst>
      <p:ext uri="{BB962C8B-B14F-4D97-AF65-F5344CB8AC3E}">
        <p14:creationId xmlns:p14="http://schemas.microsoft.com/office/powerpoint/2010/main" val="3870107651"/>
      </p:ext>
    </p:extLst>
  </p:cSld>
  <p:clrMapOvr>
    <a:masterClrMapping/>
  </p:clrMapOvr>
  <p:timing>
    <p:tnLst>
      <p:par>
        <p:cTn id="1" dur="indefinite" restart="never" nodeType="tmRoot"/>
      </p:par>
    </p:tnLst>
  </p:timing>
</p:sld>
</file>

<file path=ppt/theme/theme1.xml><?xml version="1.0" encoding="utf-8"?>
<a:theme xmlns:a="http://schemas.openxmlformats.org/drawingml/2006/main" name="Præsentation1">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Præsentation1</Template>
  <TotalTime>43</TotalTime>
  <Words>739</Words>
  <Application>Microsoft Office PowerPoint</Application>
  <PresentationFormat>Skærmshow (4:3)</PresentationFormat>
  <Paragraphs>98</Paragraphs>
  <Slides>17</Slides>
  <Notes>0</Notes>
  <HiddenSlides>0</HiddenSlides>
  <MMClips>0</MMClips>
  <ScaleCrop>false</ScaleCrop>
  <HeadingPairs>
    <vt:vector size="4" baseType="variant">
      <vt:variant>
        <vt:lpstr>Tema</vt:lpstr>
      </vt:variant>
      <vt:variant>
        <vt:i4>1</vt:i4>
      </vt:variant>
      <vt:variant>
        <vt:lpstr>Diastitler</vt:lpstr>
      </vt:variant>
      <vt:variant>
        <vt:i4>17</vt:i4>
      </vt:variant>
    </vt:vector>
  </HeadingPairs>
  <TitlesOfParts>
    <vt:vector size="18" baseType="lpstr">
      <vt:lpstr>Præsentation1</vt:lpstr>
      <vt:lpstr>PowerPoint-præsentation</vt:lpstr>
      <vt:lpstr>PowerPoint-præsentation</vt:lpstr>
      <vt:lpstr>Tema 1: Næringsstoffer – Protein </vt:lpstr>
      <vt:lpstr>Tema 1: Næringsstoffer – Protein </vt:lpstr>
      <vt:lpstr>Tema 1: Næringsstoffer – Protein </vt:lpstr>
      <vt:lpstr>Tema 2: Næringsstoffer – Kulhydrat </vt:lpstr>
      <vt:lpstr>Tema 2: Næringsstoffer – Kulhydrat </vt:lpstr>
      <vt:lpstr>Emne 2: Næringsstoffer – Kulhydrat </vt:lpstr>
      <vt:lpstr>Tema 3: Næringsstoffer – Fedt </vt:lpstr>
      <vt:lpstr>Tema 3: Næringsstoffer – Fedt </vt:lpstr>
      <vt:lpstr>Tema 3: Næringsstoffer – Fedt </vt:lpstr>
      <vt:lpstr>Tema 4: Kostsammensætning</vt:lpstr>
      <vt:lpstr>Tema 4: Kostsammensætning</vt:lpstr>
      <vt:lpstr>Tema 4: Kostsammensætning</vt:lpstr>
      <vt:lpstr>Tema 5: Tilsætningsstoffer</vt:lpstr>
      <vt:lpstr>Tema 5: Tilsætningsstoffer</vt:lpstr>
      <vt:lpstr>Tema 5: Tilsætningsstoffer</vt:lpstr>
    </vt:vector>
  </TitlesOfParts>
  <Company>Økologisk Landsforening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Lotte Birk Godiksen</dc:creator>
  <cp:lastModifiedBy>Lotte Birk Godiksen</cp:lastModifiedBy>
  <cp:revision>6</cp:revision>
  <dcterms:created xsi:type="dcterms:W3CDTF">2012-01-03T08:41:27Z</dcterms:created>
  <dcterms:modified xsi:type="dcterms:W3CDTF">2012-01-24T10:58:21Z</dcterms:modified>
</cp:coreProperties>
</file>