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60" r:id="rId4"/>
    <p:sldId id="258" r:id="rId5"/>
    <p:sldId id="259" r:id="rId6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69A0C-045C-4D4E-9453-96B95133D898}" type="datetimeFigureOut">
              <a:rPr lang="da-DK" smtClean="0"/>
              <a:t>25-01-2012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F4B48-67EE-41F9-A731-D0F9AFC1189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521203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69A0C-045C-4D4E-9453-96B95133D898}" type="datetimeFigureOut">
              <a:rPr lang="da-DK" smtClean="0"/>
              <a:t>25-01-2012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F4B48-67EE-41F9-A731-D0F9AFC1189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848006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69A0C-045C-4D4E-9453-96B95133D898}" type="datetimeFigureOut">
              <a:rPr lang="da-DK" smtClean="0"/>
              <a:t>25-01-2012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F4B48-67EE-41F9-A731-D0F9AFC1189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73184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69A0C-045C-4D4E-9453-96B95133D898}" type="datetimeFigureOut">
              <a:rPr lang="da-DK" smtClean="0"/>
              <a:t>25-01-2012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F4B48-67EE-41F9-A731-D0F9AFC1189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346509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69A0C-045C-4D4E-9453-96B95133D898}" type="datetimeFigureOut">
              <a:rPr lang="da-DK" smtClean="0"/>
              <a:t>25-01-2012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F4B48-67EE-41F9-A731-D0F9AFC1189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196162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69A0C-045C-4D4E-9453-96B95133D898}" type="datetimeFigureOut">
              <a:rPr lang="da-DK" smtClean="0"/>
              <a:t>25-01-2012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F4B48-67EE-41F9-A731-D0F9AFC1189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610487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69A0C-045C-4D4E-9453-96B95133D898}" type="datetimeFigureOut">
              <a:rPr lang="da-DK" smtClean="0"/>
              <a:t>25-01-2012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F4B48-67EE-41F9-A731-D0F9AFC1189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81612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69A0C-045C-4D4E-9453-96B95133D898}" type="datetimeFigureOut">
              <a:rPr lang="da-DK" smtClean="0"/>
              <a:t>25-01-2012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F4B48-67EE-41F9-A731-D0F9AFC1189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048257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69A0C-045C-4D4E-9453-96B95133D898}" type="datetimeFigureOut">
              <a:rPr lang="da-DK" smtClean="0"/>
              <a:t>25-01-2012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F4B48-67EE-41F9-A731-D0F9AFC1189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977019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69A0C-045C-4D4E-9453-96B95133D898}" type="datetimeFigureOut">
              <a:rPr lang="da-DK" smtClean="0"/>
              <a:t>25-01-2012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F4B48-67EE-41F9-A731-D0F9AFC1189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42750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a-DK" smtClean="0"/>
              <a:t>Klik på ikonet for at tilføje et billede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69A0C-045C-4D4E-9453-96B95133D898}" type="datetimeFigureOut">
              <a:rPr lang="da-DK" smtClean="0"/>
              <a:t>25-01-2012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F4B48-67EE-41F9-A731-D0F9AFC1189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360163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D69A0C-045C-4D4E-9453-96B95133D898}" type="datetimeFigureOut">
              <a:rPr lang="da-DK" smtClean="0"/>
              <a:t>25-01-2012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DF4B48-67EE-41F9-A731-D0F9AFC1189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650682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stopspildafmad.dk/hvadkandugoere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560" y="5805264"/>
            <a:ext cx="8279904" cy="1022541"/>
          </a:xfrm>
          <a:prstGeom prst="rect">
            <a:avLst/>
          </a:prstGeom>
        </p:spPr>
      </p:pic>
      <p:pic>
        <p:nvPicPr>
          <p:cNvPr id="5" name="Billed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4368" y="908720"/>
            <a:ext cx="3960000" cy="39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9624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560" y="5805264"/>
            <a:ext cx="8279904" cy="1022541"/>
          </a:xfrm>
          <a:prstGeom prst="rect">
            <a:avLst/>
          </a:prstGeom>
        </p:spPr>
      </p:pic>
      <p:pic>
        <p:nvPicPr>
          <p:cNvPr id="7" name="Billede 6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16632"/>
            <a:ext cx="2107565" cy="2233930"/>
          </a:xfrm>
          <a:prstGeom prst="rect">
            <a:avLst/>
          </a:prstGeom>
        </p:spPr>
      </p:pic>
      <p:pic>
        <p:nvPicPr>
          <p:cNvPr id="9" name="Billede 8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2780928"/>
            <a:ext cx="2113280" cy="2717800"/>
          </a:xfrm>
          <a:prstGeom prst="rect">
            <a:avLst/>
          </a:prstGeom>
        </p:spPr>
      </p:pic>
      <p:pic>
        <p:nvPicPr>
          <p:cNvPr id="11" name="Billede 10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4469" y="358249"/>
            <a:ext cx="2213610" cy="2328545"/>
          </a:xfrm>
          <a:prstGeom prst="rect">
            <a:avLst/>
          </a:prstGeom>
        </p:spPr>
      </p:pic>
      <p:pic>
        <p:nvPicPr>
          <p:cNvPr id="13" name="Billede 12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0647" y="3140968"/>
            <a:ext cx="1983740" cy="2550795"/>
          </a:xfrm>
          <a:prstGeom prst="rect">
            <a:avLst/>
          </a:prstGeom>
        </p:spPr>
      </p:pic>
      <p:pic>
        <p:nvPicPr>
          <p:cNvPr id="15" name="Billede 14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0192" y="2108944"/>
            <a:ext cx="2518410" cy="2462530"/>
          </a:xfrm>
          <a:prstGeom prst="rect">
            <a:avLst/>
          </a:prstGeom>
        </p:spPr>
      </p:pic>
      <p:sp>
        <p:nvSpPr>
          <p:cNvPr id="8" name="Tekstfelt 2"/>
          <p:cNvSpPr txBox="1">
            <a:spLocks noChangeArrowheads="1"/>
          </p:cNvSpPr>
          <p:nvPr/>
        </p:nvSpPr>
        <p:spPr bwMode="auto">
          <a:xfrm>
            <a:off x="263966" y="188640"/>
            <a:ext cx="1938655" cy="17595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da-DK" sz="1400" i="1" dirty="0" smtClean="0">
                <a:solidFill>
                  <a:srgbClr val="FFFFFF"/>
                </a:solidFill>
                <a:latin typeface="Calibri"/>
                <a:ea typeface="Calibri"/>
                <a:cs typeface="Times New Roman"/>
              </a:rPr>
              <a:t>”</a:t>
            </a:r>
            <a:r>
              <a:rPr lang="da-DK" sz="1400" i="1" dirty="0" smtClean="0">
                <a:solidFill>
                  <a:srgbClr val="FFFFFF"/>
                </a:solidFill>
                <a:effectLst/>
                <a:latin typeface="Calibri"/>
                <a:ea typeface="Calibri"/>
                <a:cs typeface="Times New Roman"/>
              </a:rPr>
              <a:t>De </a:t>
            </a:r>
            <a:r>
              <a:rPr lang="da-DK" sz="1400" i="1" dirty="0">
                <a:solidFill>
                  <a:srgbClr val="FFFFFF"/>
                </a:solidFill>
                <a:effectLst/>
                <a:latin typeface="Calibri"/>
                <a:ea typeface="Calibri"/>
                <a:cs typeface="Times New Roman"/>
              </a:rPr>
              <a:t>danske husholdninger står for 89 % af det samlede madspild i Danmark</a:t>
            </a:r>
            <a:r>
              <a:rPr lang="da-DK" sz="1400" i="1" dirty="0" smtClean="0">
                <a:solidFill>
                  <a:srgbClr val="FFFFFF"/>
                </a:solidFill>
                <a:effectLst/>
                <a:latin typeface="Calibri"/>
                <a:ea typeface="Calibri"/>
                <a:cs typeface="Times New Roman"/>
              </a:rPr>
              <a:t>.”</a:t>
            </a:r>
            <a:endParaRPr lang="da-DK" sz="1400" i="1" dirty="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da-DK" sz="1100" b="1" dirty="0">
                <a:solidFill>
                  <a:srgbClr val="FFFFFF"/>
                </a:solidFill>
                <a:effectLst/>
                <a:latin typeface="Calibri"/>
                <a:ea typeface="Calibri"/>
                <a:cs typeface="Times New Roman"/>
              </a:rPr>
              <a:t> </a:t>
            </a:r>
            <a:endParaRPr lang="da-DK" sz="1100" dirty="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da-DK" sz="1100" b="1" dirty="0">
                <a:solidFill>
                  <a:srgbClr val="FFFFFF"/>
                </a:solidFill>
                <a:effectLst/>
                <a:latin typeface="Calibri"/>
                <a:ea typeface="Calibri"/>
                <a:cs typeface="Times New Roman"/>
              </a:rPr>
              <a:t> </a:t>
            </a:r>
            <a:endParaRPr lang="da-DK" sz="1100" dirty="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da-DK" sz="900" b="0" dirty="0">
                <a:solidFill>
                  <a:srgbClr val="FFFFFF"/>
                </a:solidFill>
                <a:effectLst/>
                <a:latin typeface="Calibri"/>
                <a:ea typeface="Calibri"/>
                <a:cs typeface="Times New Roman"/>
              </a:rPr>
              <a:t>Kilde: Miljøstyrelsen – tal fra 2008</a:t>
            </a:r>
            <a:endParaRPr lang="da-DK" sz="900" dirty="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da-DK" sz="1100" dirty="0">
                <a:solidFill>
                  <a:srgbClr val="FFFFFF"/>
                </a:solidFill>
                <a:effectLst/>
                <a:latin typeface="Calibri"/>
                <a:ea typeface="Calibri"/>
                <a:cs typeface="Times New Roman"/>
              </a:rPr>
              <a:t> </a:t>
            </a:r>
            <a:endParaRPr lang="da-DK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0" name="Tekstfelt 2"/>
          <p:cNvSpPr txBox="1">
            <a:spLocks noChangeArrowheads="1"/>
          </p:cNvSpPr>
          <p:nvPr/>
        </p:nvSpPr>
        <p:spPr bwMode="auto">
          <a:xfrm>
            <a:off x="755577" y="2852936"/>
            <a:ext cx="2022792" cy="2199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da-DK" sz="1400" i="1" dirty="0" smtClean="0">
                <a:solidFill>
                  <a:srgbClr val="FFFFFF"/>
                </a:solidFill>
                <a:effectLst/>
                <a:latin typeface="Calibri"/>
                <a:ea typeface="Calibri"/>
                <a:cs typeface="Times New Roman"/>
              </a:rPr>
              <a:t>”En </a:t>
            </a:r>
            <a:r>
              <a:rPr lang="da-DK" sz="1400" i="1" dirty="0">
                <a:solidFill>
                  <a:srgbClr val="FFFFFF"/>
                </a:solidFill>
                <a:effectLst/>
                <a:latin typeface="Calibri"/>
                <a:ea typeface="Calibri"/>
                <a:cs typeface="Times New Roman"/>
              </a:rPr>
              <a:t>gennemsnitlig dansk familie med 2 voksne og 2 børn smider mad ud for 10.000 kroner om året</a:t>
            </a:r>
            <a:r>
              <a:rPr lang="da-DK" sz="1400" i="1" dirty="0" smtClean="0">
                <a:solidFill>
                  <a:srgbClr val="FFFFFF"/>
                </a:solidFill>
                <a:effectLst/>
                <a:latin typeface="Calibri"/>
                <a:ea typeface="Calibri"/>
                <a:cs typeface="Times New Roman"/>
              </a:rPr>
              <a:t>.”</a:t>
            </a:r>
            <a:endParaRPr lang="da-DK" sz="1400" i="1" dirty="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da-DK" sz="1100" b="1" dirty="0">
                <a:solidFill>
                  <a:srgbClr val="FFFFFF"/>
                </a:solidFill>
                <a:effectLst/>
                <a:latin typeface="Calibri"/>
                <a:ea typeface="Calibri"/>
                <a:cs typeface="Times New Roman"/>
              </a:rPr>
              <a:t> </a:t>
            </a:r>
            <a:endParaRPr lang="da-DK" sz="1100" dirty="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da-DK" sz="1100" b="1" dirty="0">
                <a:solidFill>
                  <a:srgbClr val="FFFFFF"/>
                </a:solidFill>
                <a:effectLst/>
                <a:latin typeface="Calibri"/>
                <a:ea typeface="Calibri"/>
                <a:cs typeface="Times New Roman"/>
              </a:rPr>
              <a:t> </a:t>
            </a:r>
            <a:endParaRPr lang="da-DK" sz="1100" dirty="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da-DK" sz="900" dirty="0" smtClean="0">
              <a:solidFill>
                <a:srgbClr val="FFFFFF"/>
              </a:solidFill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da-DK" sz="900" dirty="0" smtClean="0">
              <a:solidFill>
                <a:srgbClr val="FFFFFF"/>
              </a:solidFill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da-DK" sz="900" dirty="0">
              <a:solidFill>
                <a:srgbClr val="FFFFFF"/>
              </a:solidFill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da-DK" sz="900" dirty="0" smtClean="0">
                <a:solidFill>
                  <a:srgbClr val="FFFFFF"/>
                </a:solidFill>
                <a:effectLst/>
                <a:latin typeface="Calibri"/>
                <a:ea typeface="Calibri"/>
                <a:cs typeface="Times New Roman"/>
              </a:rPr>
              <a:t>Kilde</a:t>
            </a:r>
            <a:r>
              <a:rPr lang="da-DK" sz="900" dirty="0">
                <a:solidFill>
                  <a:srgbClr val="FFFFFF"/>
                </a:solidFill>
                <a:effectLst/>
                <a:latin typeface="Calibri"/>
                <a:ea typeface="Calibri"/>
                <a:cs typeface="Times New Roman"/>
              </a:rPr>
              <a:t>: Landbrug &amp; Fødevarer - tal fra 2010</a:t>
            </a:r>
            <a:endParaRPr lang="da-DK" sz="1050" dirty="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da-DK" sz="1100" dirty="0">
                <a:solidFill>
                  <a:srgbClr val="FFFFFF"/>
                </a:solidFill>
                <a:effectLst/>
                <a:latin typeface="Calibri"/>
                <a:ea typeface="Calibri"/>
                <a:cs typeface="Times New Roman"/>
              </a:rPr>
              <a:t> </a:t>
            </a:r>
            <a:endParaRPr lang="da-DK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2" name="Tekstfelt 2"/>
          <p:cNvSpPr txBox="1">
            <a:spLocks noChangeArrowheads="1"/>
          </p:cNvSpPr>
          <p:nvPr/>
        </p:nvSpPr>
        <p:spPr bwMode="auto">
          <a:xfrm>
            <a:off x="3334469" y="358250"/>
            <a:ext cx="2213610" cy="2062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da-DK" sz="1600" i="1" dirty="0" smtClean="0">
                <a:solidFill>
                  <a:srgbClr val="FFFFFF"/>
                </a:solidFill>
                <a:effectLst/>
                <a:latin typeface="Calibri"/>
                <a:ea typeface="Calibri"/>
                <a:cs typeface="Times New Roman"/>
              </a:rPr>
              <a:t>”Hvert </a:t>
            </a:r>
            <a:r>
              <a:rPr lang="da-DK" sz="1600" i="1" dirty="0">
                <a:solidFill>
                  <a:srgbClr val="FFFFFF"/>
                </a:solidFill>
                <a:effectLst/>
                <a:latin typeface="Calibri"/>
                <a:ea typeface="Calibri"/>
                <a:cs typeface="Times New Roman"/>
              </a:rPr>
              <a:t>år smider hver dansker i gennemsnit 63 kilo mad i skraldespanden i stedet for at spise det</a:t>
            </a:r>
            <a:r>
              <a:rPr lang="da-DK" sz="1600" i="1" dirty="0" smtClean="0">
                <a:solidFill>
                  <a:srgbClr val="FFFFFF"/>
                </a:solidFill>
                <a:effectLst/>
                <a:latin typeface="Calibri"/>
                <a:ea typeface="Calibri"/>
                <a:cs typeface="Times New Roman"/>
              </a:rPr>
              <a:t>.”</a:t>
            </a:r>
            <a:endParaRPr lang="da-DK" sz="1600" i="1" dirty="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da-DK" sz="1100" b="1" dirty="0">
                <a:solidFill>
                  <a:srgbClr val="FFFFFF"/>
                </a:solidFill>
                <a:effectLst/>
                <a:latin typeface="Calibri"/>
                <a:ea typeface="Calibri"/>
                <a:cs typeface="Times New Roman"/>
              </a:rPr>
              <a:t> </a:t>
            </a:r>
            <a:endParaRPr lang="da-DK" sz="1100" dirty="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da-DK" sz="1000" dirty="0" smtClean="0">
                <a:solidFill>
                  <a:srgbClr val="FFFFFF"/>
                </a:solidFill>
                <a:effectLst/>
                <a:latin typeface="Calibri"/>
                <a:ea typeface="Calibri"/>
                <a:cs typeface="Times New Roman"/>
              </a:rPr>
              <a:t>Kilde</a:t>
            </a:r>
            <a:r>
              <a:rPr lang="da-DK" sz="1000" dirty="0">
                <a:solidFill>
                  <a:srgbClr val="FFFFFF"/>
                </a:solidFill>
                <a:effectLst/>
                <a:latin typeface="Calibri"/>
                <a:ea typeface="Calibri"/>
                <a:cs typeface="Times New Roman"/>
              </a:rPr>
              <a:t>: Miljøstyrelsen og Land &amp; Fødevarer – tal fra 2006</a:t>
            </a:r>
            <a:endParaRPr lang="da-DK" sz="1100" dirty="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da-DK" sz="1000" dirty="0">
                <a:solidFill>
                  <a:srgbClr val="FFFFFF"/>
                </a:solidFill>
                <a:effectLst/>
                <a:latin typeface="Calibri"/>
                <a:ea typeface="Calibri"/>
                <a:cs typeface="Times New Roman"/>
              </a:rPr>
              <a:t> </a:t>
            </a:r>
            <a:endParaRPr lang="da-DK" sz="1100" dirty="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da-DK" sz="1000" dirty="0">
                <a:effectLst/>
                <a:latin typeface="Calibri"/>
                <a:ea typeface="Calibri"/>
                <a:cs typeface="Times New Roman"/>
              </a:rPr>
              <a:t> </a:t>
            </a:r>
            <a:endParaRPr lang="da-DK" sz="1100" dirty="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da-DK" sz="1100" dirty="0">
                <a:effectLst/>
                <a:latin typeface="Calibri"/>
                <a:ea typeface="Calibri"/>
                <a:cs typeface="Times New Roman"/>
              </a:rPr>
              <a:t> </a:t>
            </a:r>
          </a:p>
        </p:txBody>
      </p:sp>
      <p:sp>
        <p:nvSpPr>
          <p:cNvPr id="14" name="Tekstfelt 2"/>
          <p:cNvSpPr txBox="1">
            <a:spLocks noChangeArrowheads="1"/>
          </p:cNvSpPr>
          <p:nvPr/>
        </p:nvSpPr>
        <p:spPr bwMode="auto">
          <a:xfrm>
            <a:off x="3230647" y="3191138"/>
            <a:ext cx="1983740" cy="21100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da-DK" sz="1600" i="1" dirty="0" smtClean="0">
                <a:solidFill>
                  <a:srgbClr val="FFFFFF"/>
                </a:solidFill>
                <a:effectLst/>
                <a:latin typeface="Calibri"/>
                <a:ea typeface="Calibri"/>
                <a:cs typeface="Times New Roman"/>
              </a:rPr>
              <a:t>”Danskerne </a:t>
            </a:r>
            <a:r>
              <a:rPr lang="da-DK" sz="1600" i="1" dirty="0">
                <a:solidFill>
                  <a:srgbClr val="FFFFFF"/>
                </a:solidFill>
                <a:effectLst/>
                <a:latin typeface="Calibri"/>
                <a:ea typeface="Calibri"/>
                <a:cs typeface="Times New Roman"/>
              </a:rPr>
              <a:t>har et madspild på 680.000 tons mad om året</a:t>
            </a:r>
            <a:r>
              <a:rPr lang="da-DK" sz="1600" i="1" dirty="0" smtClean="0">
                <a:solidFill>
                  <a:srgbClr val="FFFFFF"/>
                </a:solidFill>
                <a:effectLst/>
                <a:latin typeface="Calibri"/>
                <a:ea typeface="Calibri"/>
                <a:cs typeface="Times New Roman"/>
              </a:rPr>
              <a:t>.”</a:t>
            </a:r>
            <a:endParaRPr lang="da-DK" sz="1600" i="1" dirty="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da-DK" sz="1400" i="1" dirty="0">
                <a:solidFill>
                  <a:srgbClr val="FFFFFF"/>
                </a:solidFill>
                <a:effectLst/>
                <a:latin typeface="Calibri"/>
                <a:ea typeface="Calibri"/>
                <a:cs typeface="Times New Roman"/>
              </a:rPr>
              <a:t> </a:t>
            </a:r>
            <a:endParaRPr lang="da-DK" sz="1400" i="1" dirty="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da-DK" sz="1000" dirty="0">
              <a:solidFill>
                <a:srgbClr val="FFFFFF"/>
              </a:solidFill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da-DK" sz="1000" dirty="0" smtClean="0">
                <a:solidFill>
                  <a:srgbClr val="FFFFFF"/>
                </a:solidFill>
                <a:latin typeface="Calibri"/>
                <a:ea typeface="Calibri"/>
                <a:cs typeface="Times New Roman"/>
              </a:rPr>
              <a:t>K</a:t>
            </a:r>
            <a:r>
              <a:rPr lang="da-DK" sz="1000" dirty="0" smtClean="0">
                <a:solidFill>
                  <a:srgbClr val="FFFFFF"/>
                </a:solidFill>
                <a:effectLst/>
                <a:latin typeface="Calibri"/>
                <a:ea typeface="Calibri"/>
                <a:cs typeface="Times New Roman"/>
              </a:rPr>
              <a:t>ilde</a:t>
            </a:r>
            <a:r>
              <a:rPr lang="da-DK" sz="1000" dirty="0">
                <a:solidFill>
                  <a:srgbClr val="FFFFFF"/>
                </a:solidFill>
                <a:effectLst/>
                <a:latin typeface="Calibri"/>
                <a:ea typeface="Calibri"/>
                <a:cs typeface="Times New Roman"/>
              </a:rPr>
              <a:t>: Landbrug &amp; Fødevarer - tal fra 2006</a:t>
            </a:r>
            <a:endParaRPr lang="da-DK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6" name="Tekstfelt 2"/>
          <p:cNvSpPr txBox="1">
            <a:spLocks noChangeArrowheads="1"/>
          </p:cNvSpPr>
          <p:nvPr/>
        </p:nvSpPr>
        <p:spPr bwMode="auto">
          <a:xfrm>
            <a:off x="6364962" y="2143388"/>
            <a:ext cx="2388870" cy="1996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da-DK" sz="1000" dirty="0">
                <a:solidFill>
                  <a:srgbClr val="FFFFFF"/>
                </a:solidFill>
                <a:effectLst/>
                <a:latin typeface="Calibri"/>
                <a:ea typeface="Calibri"/>
                <a:cs typeface="Times New Roman"/>
              </a:rPr>
              <a:t> </a:t>
            </a:r>
            <a:endParaRPr lang="da-DK" sz="1100" dirty="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da-DK" sz="1600" i="1" dirty="0" smtClean="0">
                <a:solidFill>
                  <a:srgbClr val="FFFFFF"/>
                </a:solidFill>
                <a:effectLst/>
                <a:latin typeface="Calibri"/>
                <a:ea typeface="Calibri"/>
                <a:cs typeface="Times New Roman"/>
              </a:rPr>
              <a:t>”Maden </a:t>
            </a:r>
            <a:r>
              <a:rPr lang="da-DK" sz="1600" i="1" dirty="0">
                <a:solidFill>
                  <a:srgbClr val="FFFFFF"/>
                </a:solidFill>
                <a:effectLst/>
                <a:latin typeface="Calibri"/>
                <a:ea typeface="Calibri"/>
                <a:cs typeface="Times New Roman"/>
              </a:rPr>
              <a:t>udgør en tredjedel af det samlede CO2-udslip pr. indbygger</a:t>
            </a:r>
            <a:r>
              <a:rPr lang="da-DK" sz="1600" i="1" dirty="0" smtClean="0">
                <a:solidFill>
                  <a:srgbClr val="FFFFFF"/>
                </a:solidFill>
                <a:effectLst/>
                <a:latin typeface="Calibri"/>
                <a:ea typeface="Calibri"/>
                <a:cs typeface="Times New Roman"/>
              </a:rPr>
              <a:t>.”</a:t>
            </a:r>
            <a:endParaRPr lang="da-DK" sz="1600" i="1" dirty="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da-DK" sz="1600" i="1" dirty="0">
                <a:solidFill>
                  <a:srgbClr val="FFFFFF"/>
                </a:solidFill>
                <a:effectLst/>
                <a:latin typeface="Calibri"/>
                <a:ea typeface="Calibri"/>
                <a:cs typeface="Times New Roman"/>
              </a:rPr>
              <a:t> </a:t>
            </a:r>
            <a:endParaRPr lang="da-DK" sz="1600" i="1" dirty="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da-DK" sz="1000" dirty="0">
                <a:solidFill>
                  <a:srgbClr val="FFFFFF"/>
                </a:solidFill>
                <a:effectLst/>
                <a:latin typeface="Calibri"/>
                <a:ea typeface="Calibri"/>
                <a:cs typeface="Times New Roman"/>
              </a:rPr>
              <a:t> </a:t>
            </a:r>
            <a:endParaRPr lang="da-DK" sz="1100" dirty="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da-DK" sz="900" dirty="0" smtClean="0">
              <a:solidFill>
                <a:srgbClr val="FFFFFF"/>
              </a:solidFill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da-DK" sz="900" dirty="0">
              <a:solidFill>
                <a:srgbClr val="FFFFFF"/>
              </a:solidFill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da-DK" sz="900" dirty="0" smtClean="0">
                <a:solidFill>
                  <a:srgbClr val="FFFFFF"/>
                </a:solidFill>
                <a:effectLst/>
                <a:latin typeface="Calibri"/>
                <a:ea typeface="Calibri"/>
                <a:cs typeface="Times New Roman"/>
              </a:rPr>
              <a:t>Kilde</a:t>
            </a:r>
            <a:r>
              <a:rPr lang="da-DK" sz="900" dirty="0">
                <a:solidFill>
                  <a:srgbClr val="FFFFFF"/>
                </a:solidFill>
                <a:effectLst/>
                <a:latin typeface="Calibri"/>
                <a:ea typeface="Calibri"/>
                <a:cs typeface="Times New Roman"/>
              </a:rPr>
              <a:t>: Lise Faurschou Hastrup – tal fra 2010</a:t>
            </a:r>
            <a:endParaRPr lang="da-DK" sz="1050" dirty="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da-DK" sz="1000" dirty="0">
                <a:solidFill>
                  <a:srgbClr val="FFFFFF"/>
                </a:solidFill>
                <a:effectLst/>
                <a:latin typeface="Calibri"/>
                <a:ea typeface="Calibri"/>
                <a:cs typeface="Times New Roman"/>
              </a:rPr>
              <a:t> </a:t>
            </a:r>
            <a:endParaRPr lang="da-DK" sz="11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865210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936104"/>
          </a:xfrm>
        </p:spPr>
        <p:txBody>
          <a:bodyPr>
            <a:normAutofit fontScale="90000"/>
          </a:bodyPr>
          <a:lstStyle/>
          <a:p>
            <a:r>
              <a:rPr lang="da-DK" dirty="0" smtClean="0"/>
              <a:t/>
            </a:r>
            <a:br>
              <a:rPr lang="da-DK" dirty="0" smtClean="0"/>
            </a:br>
            <a:r>
              <a:rPr lang="da-DK" dirty="0" smtClean="0"/>
              <a:t>Hvordan </a:t>
            </a:r>
            <a:r>
              <a:rPr lang="da-DK" dirty="0"/>
              <a:t>kan du minimere madspild?</a:t>
            </a:r>
            <a:br>
              <a:rPr lang="da-DK" dirty="0"/>
            </a:br>
            <a:endParaRPr lang="da-DK" dirty="0"/>
          </a:p>
        </p:txBody>
      </p:sp>
      <p:sp>
        <p:nvSpPr>
          <p:cNvPr id="6" name="Pladsholder til indhold 5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680520"/>
          </a:xfrm>
        </p:spPr>
        <p:txBody>
          <a:bodyPr>
            <a:normAutofit/>
          </a:bodyPr>
          <a:lstStyle/>
          <a:p>
            <a:endParaRPr lang="da-DK" sz="2400" dirty="0" smtClean="0"/>
          </a:p>
          <a:p>
            <a:r>
              <a:rPr lang="da-DK" sz="2800" dirty="0" smtClean="0"/>
              <a:t>Kom med tips og idéer til hvordan I kan </a:t>
            </a:r>
            <a:r>
              <a:rPr lang="da-DK" sz="2800" dirty="0"/>
              <a:t>minimere jeres madspild. </a:t>
            </a:r>
            <a:endParaRPr lang="da-DK" sz="2800" dirty="0"/>
          </a:p>
          <a:p>
            <a:pPr marL="0" indent="0">
              <a:buNone/>
            </a:pPr>
            <a:r>
              <a:rPr lang="da-DK" sz="4400" dirty="0"/>
              <a:t> </a:t>
            </a:r>
          </a:p>
          <a:p>
            <a:endParaRPr lang="da-DK" sz="4800" dirty="0"/>
          </a:p>
        </p:txBody>
      </p:sp>
      <p:pic>
        <p:nvPicPr>
          <p:cNvPr id="4" name="Billed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560" y="5805264"/>
            <a:ext cx="8279904" cy="10225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982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936104"/>
          </a:xfrm>
        </p:spPr>
        <p:txBody>
          <a:bodyPr>
            <a:normAutofit fontScale="90000"/>
          </a:bodyPr>
          <a:lstStyle/>
          <a:p>
            <a:r>
              <a:rPr lang="da-DK" dirty="0" smtClean="0"/>
              <a:t/>
            </a:r>
            <a:br>
              <a:rPr lang="da-DK" dirty="0" smtClean="0"/>
            </a:br>
            <a:r>
              <a:rPr lang="da-DK" dirty="0" smtClean="0"/>
              <a:t>Hvordan </a:t>
            </a:r>
            <a:r>
              <a:rPr lang="da-DK" dirty="0"/>
              <a:t>kan du minimere madspild?</a:t>
            </a:r>
            <a:br>
              <a:rPr lang="da-DK" dirty="0"/>
            </a:br>
            <a:endParaRPr lang="da-DK" dirty="0"/>
          </a:p>
        </p:txBody>
      </p:sp>
      <p:sp>
        <p:nvSpPr>
          <p:cNvPr id="6" name="Pladsholder til indhold 5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680520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da-DK" sz="6200" b="1" dirty="0"/>
              <a:t>1. I supermarkedet: Indkøb kun den mængde mad, du har brug for.</a:t>
            </a:r>
          </a:p>
          <a:p>
            <a:pPr marL="0" indent="0">
              <a:buNone/>
            </a:pPr>
            <a:r>
              <a:rPr lang="da-DK" dirty="0"/>
              <a:t> </a:t>
            </a:r>
          </a:p>
          <a:p>
            <a:pPr marL="0" indent="0">
              <a:buNone/>
            </a:pPr>
            <a:r>
              <a:rPr lang="da-DK" dirty="0"/>
              <a:t> </a:t>
            </a:r>
          </a:p>
          <a:p>
            <a:pPr marL="0" indent="0">
              <a:buNone/>
            </a:pPr>
            <a:r>
              <a:rPr lang="da-DK" dirty="0"/>
              <a:t> </a:t>
            </a:r>
          </a:p>
          <a:p>
            <a:pPr marL="0" indent="0">
              <a:buNone/>
            </a:pPr>
            <a:r>
              <a:rPr lang="da-DK" dirty="0"/>
              <a:t> </a:t>
            </a:r>
            <a:endParaRPr lang="da-DK" dirty="0" smtClean="0"/>
          </a:p>
          <a:p>
            <a:endParaRPr lang="da-DK" dirty="0"/>
          </a:p>
          <a:p>
            <a:endParaRPr lang="da-DK" b="1" dirty="0" smtClean="0"/>
          </a:p>
          <a:p>
            <a:endParaRPr lang="da-DK" b="1" dirty="0"/>
          </a:p>
          <a:p>
            <a:pPr marL="0" indent="0">
              <a:buNone/>
            </a:pPr>
            <a:endParaRPr lang="da-DK" b="1" dirty="0" smtClean="0"/>
          </a:p>
          <a:p>
            <a:pPr marL="0" indent="0">
              <a:buNone/>
            </a:pPr>
            <a:r>
              <a:rPr lang="da-DK" sz="6200" b="1" dirty="0" smtClean="0"/>
              <a:t>2</a:t>
            </a:r>
            <a:r>
              <a:rPr lang="da-DK" sz="6200" b="1" dirty="0"/>
              <a:t>. I køkkenet: Tilbered kun den mængde mad, du/I kan spise.</a:t>
            </a:r>
          </a:p>
          <a:p>
            <a:pPr marL="0" indent="0">
              <a:buNone/>
            </a:pPr>
            <a:r>
              <a:rPr lang="da-DK" dirty="0"/>
              <a:t> </a:t>
            </a:r>
          </a:p>
          <a:p>
            <a:pPr marL="0" indent="0">
              <a:buNone/>
            </a:pPr>
            <a:r>
              <a:rPr lang="da-DK" dirty="0"/>
              <a:t> </a:t>
            </a:r>
          </a:p>
          <a:p>
            <a:endParaRPr lang="da-DK" b="1" dirty="0"/>
          </a:p>
          <a:p>
            <a:pPr marL="0" indent="0">
              <a:buNone/>
            </a:pPr>
            <a:endParaRPr lang="da-DK" b="1" dirty="0"/>
          </a:p>
          <a:p>
            <a:endParaRPr lang="da-DK" b="1" dirty="0"/>
          </a:p>
          <a:p>
            <a:pPr marL="0" indent="0">
              <a:buNone/>
            </a:pPr>
            <a:endParaRPr lang="da-DK" b="1" dirty="0" smtClean="0"/>
          </a:p>
          <a:p>
            <a:pPr marL="0" indent="0">
              <a:buNone/>
            </a:pPr>
            <a:endParaRPr lang="da-DK" b="1" dirty="0"/>
          </a:p>
          <a:p>
            <a:pPr marL="0" indent="0">
              <a:buNone/>
            </a:pPr>
            <a:endParaRPr lang="da-DK" b="1" dirty="0" smtClean="0"/>
          </a:p>
          <a:p>
            <a:pPr marL="0" indent="0">
              <a:buNone/>
            </a:pPr>
            <a:endParaRPr lang="da-DK" b="1" dirty="0"/>
          </a:p>
          <a:p>
            <a:pPr marL="0" indent="0">
              <a:buNone/>
            </a:pPr>
            <a:endParaRPr lang="da-DK" b="1" dirty="0" smtClean="0"/>
          </a:p>
          <a:p>
            <a:pPr marL="0" indent="0">
              <a:buNone/>
            </a:pPr>
            <a:r>
              <a:rPr lang="da-DK" sz="6200" b="1" dirty="0" smtClean="0"/>
              <a:t>3</a:t>
            </a:r>
            <a:r>
              <a:rPr lang="da-DK" sz="6200" b="1" dirty="0"/>
              <a:t>. Efter et måltid: Hvis du alligevel lavede for meget mad, skal det enten hurtigt i fryseren til en anden dag eller i køleskabet og spises dagen efter.</a:t>
            </a:r>
          </a:p>
          <a:p>
            <a:endParaRPr lang="da-DK" b="1" dirty="0"/>
          </a:p>
          <a:p>
            <a:endParaRPr lang="da-DK" b="1" dirty="0"/>
          </a:p>
          <a:p>
            <a:endParaRPr lang="da-DK" b="1" dirty="0"/>
          </a:p>
          <a:p>
            <a:endParaRPr lang="da-DK" b="1" dirty="0"/>
          </a:p>
          <a:p>
            <a:pPr marL="0" indent="0">
              <a:buNone/>
            </a:pPr>
            <a:r>
              <a:rPr lang="da-DK" dirty="0"/>
              <a:t> </a:t>
            </a:r>
          </a:p>
          <a:p>
            <a:pPr marL="0" indent="0">
              <a:buNone/>
            </a:pPr>
            <a:endParaRPr lang="da-DK" sz="2400" dirty="0" smtClean="0"/>
          </a:p>
          <a:p>
            <a:pPr marL="0" indent="0">
              <a:buNone/>
            </a:pPr>
            <a:endParaRPr lang="da-DK" sz="2400" dirty="0"/>
          </a:p>
          <a:p>
            <a:pPr marL="0" indent="0">
              <a:buNone/>
            </a:pPr>
            <a:endParaRPr lang="da-DK" sz="2400" dirty="0" smtClean="0"/>
          </a:p>
          <a:p>
            <a:pPr marL="0" indent="0">
              <a:buNone/>
            </a:pPr>
            <a:endParaRPr lang="da-DK" sz="2400" dirty="0"/>
          </a:p>
          <a:p>
            <a:pPr marL="0" indent="0">
              <a:buNone/>
            </a:pPr>
            <a:endParaRPr lang="da-DK" sz="2400" dirty="0" smtClean="0"/>
          </a:p>
          <a:p>
            <a:pPr marL="0" indent="0">
              <a:buNone/>
            </a:pPr>
            <a:endParaRPr lang="da-DK" sz="2400" dirty="0"/>
          </a:p>
          <a:p>
            <a:pPr marL="0" indent="0">
              <a:buNone/>
            </a:pPr>
            <a:r>
              <a:rPr lang="da-DK" sz="4400" dirty="0" smtClean="0"/>
              <a:t>Kilde</a:t>
            </a:r>
            <a:r>
              <a:rPr lang="da-DK" sz="4400" dirty="0"/>
              <a:t>: Stop spild af mad. </a:t>
            </a:r>
            <a:r>
              <a:rPr lang="da-DK" sz="4400" i="1" dirty="0"/>
              <a:t>Hvad kan du gøre for at komme madspild til </a:t>
            </a:r>
            <a:r>
              <a:rPr lang="da-DK" sz="4400" i="1" dirty="0" smtClean="0"/>
              <a:t>livs? </a:t>
            </a:r>
            <a:r>
              <a:rPr lang="da-DK" sz="4400" dirty="0" smtClean="0"/>
              <a:t>Lokaliseret </a:t>
            </a:r>
            <a:r>
              <a:rPr lang="da-DK" sz="4400" dirty="0"/>
              <a:t>d. 22. november 2011: </a:t>
            </a:r>
            <a:r>
              <a:rPr lang="da-DK" sz="4400" u="sng" dirty="0">
                <a:hlinkClick r:id="rId2"/>
              </a:rPr>
              <a:t>http://www.stopspildafmad.dk/hvadkandugoere.html</a:t>
            </a:r>
            <a:endParaRPr lang="da-DK" sz="4400" dirty="0"/>
          </a:p>
          <a:p>
            <a:pPr marL="0" indent="0">
              <a:buNone/>
            </a:pPr>
            <a:r>
              <a:rPr lang="da-DK" sz="4400" dirty="0"/>
              <a:t> </a:t>
            </a:r>
          </a:p>
          <a:p>
            <a:endParaRPr lang="da-DK" sz="4800" dirty="0"/>
          </a:p>
        </p:txBody>
      </p:sp>
      <p:pic>
        <p:nvPicPr>
          <p:cNvPr id="4" name="Billed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560" y="5805264"/>
            <a:ext cx="8279904" cy="1022541"/>
          </a:xfrm>
          <a:prstGeom prst="rect">
            <a:avLst/>
          </a:prstGeom>
        </p:spPr>
      </p:pic>
      <p:pic>
        <p:nvPicPr>
          <p:cNvPr id="7" name="Billede 6" descr="http://www.stopspildafmad.dk/images/coffee-beans/I-butikken.jp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484784"/>
            <a:ext cx="2160240" cy="89536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Billede 7" descr="http://www.stopspildafmad.dk/images/coffee-beans/Madlavningen.jpg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2780928"/>
            <a:ext cx="2160240" cy="896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Billede 8" descr="http://www.stopspildafmad.dk/images/coffee-beans/Opbevaring.jpg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832" y="4509120"/>
            <a:ext cx="2304000" cy="896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40872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Filmtime ” </a:t>
            </a:r>
            <a:r>
              <a:rPr lang="da-DK" dirty="0" smtClean="0"/>
              <a:t>Madspild for milliarder”</a:t>
            </a:r>
            <a:endParaRPr lang="da-DK" dirty="0"/>
          </a:p>
        </p:txBody>
      </p:sp>
      <p:pic>
        <p:nvPicPr>
          <p:cNvPr id="4" name="Billed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560" y="5805264"/>
            <a:ext cx="8279904" cy="1022541"/>
          </a:xfrm>
          <a:prstGeom prst="rect">
            <a:avLst/>
          </a:prstGeom>
        </p:spPr>
      </p:pic>
      <p:sp>
        <p:nvSpPr>
          <p:cNvPr id="2" name="Pladsholder til indhol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a-DK" dirty="0" smtClean="0"/>
          </a:p>
          <a:p>
            <a:pPr lvl="0"/>
            <a:r>
              <a:rPr lang="da-DK" dirty="0"/>
              <a:t>Hvilke konsekvenser har madspild for henholdsvis klimaet og økonomien? </a:t>
            </a:r>
          </a:p>
          <a:p>
            <a:pPr marL="0" indent="0">
              <a:buNone/>
            </a:pP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470509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æsentation1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Præsentation1</Template>
  <TotalTime>17</TotalTime>
  <Words>112</Words>
  <Application>Microsoft Office PowerPoint</Application>
  <PresentationFormat>Skærmshow (4:3)</PresentationFormat>
  <Paragraphs>73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5</vt:i4>
      </vt:variant>
    </vt:vector>
  </HeadingPairs>
  <TitlesOfParts>
    <vt:vector size="6" baseType="lpstr">
      <vt:lpstr>Præsentation1</vt:lpstr>
      <vt:lpstr>PowerPoint-præsentation</vt:lpstr>
      <vt:lpstr>PowerPoint-præsentation</vt:lpstr>
      <vt:lpstr> Hvordan kan du minimere madspild? </vt:lpstr>
      <vt:lpstr> Hvordan kan du minimere madspild? </vt:lpstr>
      <vt:lpstr>Filmtime ” Madspild for milliarder”</vt:lpstr>
    </vt:vector>
  </TitlesOfParts>
  <Company>Økologisk Landsforening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Madspild</dc:title>
  <dc:creator>Lotte Birk Godiksen</dc:creator>
  <cp:lastModifiedBy>Lotte Birk Godiksen</cp:lastModifiedBy>
  <cp:revision>3</cp:revision>
  <dcterms:created xsi:type="dcterms:W3CDTF">2011-12-16T07:43:59Z</dcterms:created>
  <dcterms:modified xsi:type="dcterms:W3CDTF">2012-01-25T13:52:17Z</dcterms:modified>
</cp:coreProperties>
</file>