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5" r:id="rId6"/>
    <p:sldId id="260" r:id="rId7"/>
    <p:sldId id="263" r:id="rId8"/>
    <p:sldId id="264" r:id="rId9"/>
  </p:sldIdLst>
  <p:sldSz cx="9144000" cy="6858000" type="screen4x3"/>
  <p:notesSz cx="6735763" cy="98663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27-01-2012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95212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27-01-2012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418480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27-01-2012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97318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27-01-2012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33465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CD69A0C-045C-4D4E-9453-96B95133D898}" type="datetimeFigureOut">
              <a:rPr lang="da-DK" smtClean="0"/>
              <a:t>27-01-2012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01961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CD69A0C-045C-4D4E-9453-96B95133D898}" type="datetimeFigureOut">
              <a:rPr lang="da-DK" smtClean="0"/>
              <a:t>27-01-2012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16104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D69A0C-045C-4D4E-9453-96B95133D898}" type="datetimeFigureOut">
              <a:rPr lang="da-DK" smtClean="0"/>
              <a:t>27-01-2012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5816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CD69A0C-045C-4D4E-9453-96B95133D898}" type="datetimeFigureOut">
              <a:rPr lang="da-DK" smtClean="0"/>
              <a:t>27-01-2012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40482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CD69A0C-045C-4D4E-9453-96B95133D898}" type="datetimeFigureOut">
              <a:rPr lang="da-DK" smtClean="0"/>
              <a:t>27-01-2012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09770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27-01-2012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4427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27-01-2012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63601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69A0C-045C-4D4E-9453-96B95133D898}" type="datetimeFigureOut">
              <a:rPr lang="da-DK" smtClean="0"/>
              <a:t>27-01-2012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F4B48-67EE-41F9-A731-D0F9AFC1189E}" type="slidenum">
              <a:rPr lang="da-DK" smtClean="0"/>
              <a:t>‹nr.›</a:t>
            </a:fld>
            <a:endParaRPr lang="da-DK"/>
          </a:p>
        </p:txBody>
      </p:sp>
    </p:spTree>
    <p:extLst>
      <p:ext uri="{BB962C8B-B14F-4D97-AF65-F5344CB8AC3E}">
        <p14:creationId xmlns:p14="http://schemas.microsoft.com/office/powerpoint/2010/main" val="216506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denstoredanske.dk/Mad_og_drikke/Gastronomi/M%C3%A5ltider_generelt/husmandskost?highlight=madkultur"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3" name="Bille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1052736"/>
            <a:ext cx="3960000" cy="3960000"/>
          </a:xfrm>
          <a:prstGeom prst="rect">
            <a:avLst/>
          </a:prstGeom>
        </p:spPr>
      </p:pic>
    </p:spTree>
    <p:extLst>
      <p:ext uri="{BB962C8B-B14F-4D97-AF65-F5344CB8AC3E}">
        <p14:creationId xmlns:p14="http://schemas.microsoft.com/office/powerpoint/2010/main" val="1049624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7" name="Billede 6"/>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2880320" cy="2664296"/>
          </a:xfrm>
          <a:prstGeom prst="rect">
            <a:avLst/>
          </a:prstGeom>
        </p:spPr>
      </p:pic>
      <p:pic>
        <p:nvPicPr>
          <p:cNvPr id="9" name="Billede 8"/>
          <p:cNvPicPr/>
          <p:nvPr/>
        </p:nvPicPr>
        <p:blipFill>
          <a:blip r:embed="rId4" cstate="print">
            <a:extLst>
              <a:ext uri="{28A0092B-C50C-407E-A947-70E740481C1C}">
                <a14:useLocalDpi xmlns:a14="http://schemas.microsoft.com/office/drawing/2010/main" val="0"/>
              </a:ext>
            </a:extLst>
          </a:blip>
          <a:stretch>
            <a:fillRect/>
          </a:stretch>
        </p:blipFill>
        <p:spPr>
          <a:xfrm>
            <a:off x="179512" y="2852936"/>
            <a:ext cx="2737320" cy="3006689"/>
          </a:xfrm>
          <a:prstGeom prst="rect">
            <a:avLst/>
          </a:prstGeom>
        </p:spPr>
      </p:pic>
      <p:pic>
        <p:nvPicPr>
          <p:cNvPr id="11" name="Billede 10"/>
          <p:cNvPicPr/>
          <p:nvPr/>
        </p:nvPicPr>
        <p:blipFill>
          <a:blip r:embed="rId5" cstate="print">
            <a:extLst>
              <a:ext uri="{28A0092B-C50C-407E-A947-70E740481C1C}">
                <a14:useLocalDpi xmlns:a14="http://schemas.microsoft.com/office/drawing/2010/main" val="0"/>
              </a:ext>
            </a:extLst>
          </a:blip>
          <a:stretch>
            <a:fillRect/>
          </a:stretch>
        </p:blipFill>
        <p:spPr>
          <a:xfrm>
            <a:off x="3334468" y="116633"/>
            <a:ext cx="3757812" cy="2952326"/>
          </a:xfrm>
          <a:prstGeom prst="rect">
            <a:avLst/>
          </a:prstGeom>
        </p:spPr>
      </p:pic>
      <p:pic>
        <p:nvPicPr>
          <p:cNvPr id="13" name="Billede 12"/>
          <p:cNvPicPr/>
          <p:nvPr/>
        </p:nvPicPr>
        <p:blipFill>
          <a:blip r:embed="rId6" cstate="print">
            <a:extLst>
              <a:ext uri="{28A0092B-C50C-407E-A947-70E740481C1C}">
                <a14:useLocalDpi xmlns:a14="http://schemas.microsoft.com/office/drawing/2010/main" val="0"/>
              </a:ext>
            </a:extLst>
          </a:blip>
          <a:stretch>
            <a:fillRect/>
          </a:stretch>
        </p:blipFill>
        <p:spPr>
          <a:xfrm>
            <a:off x="3230646" y="3140968"/>
            <a:ext cx="2565490" cy="2880320"/>
          </a:xfrm>
          <a:prstGeom prst="rect">
            <a:avLst/>
          </a:prstGeom>
        </p:spPr>
      </p:pic>
      <p:pic>
        <p:nvPicPr>
          <p:cNvPr id="15" name="Billede 14"/>
          <p:cNvPicPr/>
          <p:nvPr/>
        </p:nvPicPr>
        <p:blipFill>
          <a:blip r:embed="rId7" cstate="print">
            <a:extLst>
              <a:ext uri="{28A0092B-C50C-407E-A947-70E740481C1C}">
                <a14:useLocalDpi xmlns:a14="http://schemas.microsoft.com/office/drawing/2010/main" val="0"/>
              </a:ext>
            </a:extLst>
          </a:blip>
          <a:stretch>
            <a:fillRect/>
          </a:stretch>
        </p:blipFill>
        <p:spPr>
          <a:xfrm>
            <a:off x="5940152" y="2780928"/>
            <a:ext cx="2950458" cy="3168352"/>
          </a:xfrm>
          <a:prstGeom prst="rect">
            <a:avLst/>
          </a:prstGeom>
        </p:spPr>
      </p:pic>
      <p:sp>
        <p:nvSpPr>
          <p:cNvPr id="8" name="Tekstfelt 2"/>
          <p:cNvSpPr txBox="1">
            <a:spLocks noChangeArrowheads="1"/>
          </p:cNvSpPr>
          <p:nvPr/>
        </p:nvSpPr>
        <p:spPr bwMode="auto">
          <a:xfrm>
            <a:off x="179512" y="188640"/>
            <a:ext cx="2880320" cy="216024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100" dirty="0">
                <a:effectLst/>
                <a:latin typeface="Calibri"/>
                <a:ea typeface="Calibri"/>
                <a:cs typeface="Times New Roman"/>
              </a:rPr>
              <a:t> </a:t>
            </a:r>
            <a:r>
              <a:rPr lang="da-DK" sz="1600" i="1" dirty="0">
                <a:solidFill>
                  <a:srgbClr val="FFFFFF"/>
                </a:solidFill>
                <a:effectLst/>
                <a:latin typeface="Calibri"/>
                <a:ea typeface="Calibri"/>
                <a:cs typeface="Times New Roman"/>
              </a:rPr>
              <a:t>“</a:t>
            </a:r>
            <a:r>
              <a:rPr lang="da-DK" sz="1600" i="1" dirty="0" smtClean="0">
                <a:solidFill>
                  <a:srgbClr val="FFFFFF"/>
                </a:solidFill>
                <a:effectLst/>
                <a:latin typeface="Calibri"/>
                <a:ea typeface="Calibri"/>
                <a:cs typeface="Times New Roman"/>
              </a:rPr>
              <a:t>Madkultur kan </a:t>
            </a:r>
            <a:r>
              <a:rPr lang="da-DK" sz="1600" i="1" dirty="0">
                <a:solidFill>
                  <a:srgbClr val="FFFFFF"/>
                </a:solidFill>
                <a:effectLst/>
                <a:latin typeface="Calibri"/>
                <a:ea typeface="Calibri"/>
                <a:cs typeface="Times New Roman"/>
              </a:rPr>
              <a:t>være mange forskellige ting: ernæring, forbrugeradfærd, spisevaner, gastronomi, hverdagsmad, traditioner m.m</a:t>
            </a:r>
            <a:r>
              <a:rPr lang="da-DK" sz="1600" i="1" dirty="0" smtClean="0">
                <a:solidFill>
                  <a:srgbClr val="FFFFFF"/>
                </a:solidFill>
                <a:effectLst/>
                <a:latin typeface="Calibri"/>
                <a:ea typeface="Calibri"/>
                <a:cs typeface="Times New Roman"/>
              </a:rPr>
              <a:t>.” </a:t>
            </a:r>
            <a:endParaRPr lang="da-DK" sz="1400" dirty="0">
              <a:effectLst/>
              <a:latin typeface="Calibri"/>
              <a:ea typeface="Calibri"/>
              <a:cs typeface="Times New Roman"/>
            </a:endParaRPr>
          </a:p>
          <a:p>
            <a:pPr>
              <a:spcAft>
                <a:spcPts val="0"/>
              </a:spcAft>
            </a:pPr>
            <a:r>
              <a:rPr lang="da-DK" sz="900" dirty="0">
                <a:solidFill>
                  <a:srgbClr val="FFFFFF"/>
                </a:solidFill>
                <a:effectLst/>
                <a:latin typeface="Calibri"/>
                <a:ea typeface="Calibri"/>
              </a:rPr>
              <a:t>Kilde: Jacobsen, Jan Krag et. al. (1997)</a:t>
            </a:r>
            <a:r>
              <a:rPr lang="da-DK" sz="900" i="1" dirty="0">
                <a:solidFill>
                  <a:srgbClr val="FFFFFF"/>
                </a:solidFill>
                <a:effectLst/>
                <a:latin typeface="Calibri"/>
                <a:ea typeface="Calibri"/>
              </a:rPr>
              <a:t>Den danske madkultur.</a:t>
            </a:r>
            <a:endParaRPr lang="da-DK" sz="1200" dirty="0">
              <a:solidFill>
                <a:srgbClr val="000000"/>
              </a:solidFill>
              <a:effectLst/>
              <a:latin typeface="Times New Roman"/>
              <a:ea typeface="Calibri"/>
            </a:endParaRPr>
          </a:p>
        </p:txBody>
      </p:sp>
      <p:sp>
        <p:nvSpPr>
          <p:cNvPr id="10" name="Tekstfelt 2"/>
          <p:cNvSpPr txBox="1">
            <a:spLocks noChangeArrowheads="1"/>
          </p:cNvSpPr>
          <p:nvPr/>
        </p:nvSpPr>
        <p:spPr bwMode="auto">
          <a:xfrm>
            <a:off x="179512" y="2858664"/>
            <a:ext cx="2737320" cy="251455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a:solidFill>
                  <a:srgbClr val="FFFFFF"/>
                </a:solidFill>
                <a:effectLst/>
                <a:latin typeface="Calibri"/>
                <a:ea typeface="Calibri"/>
                <a:cs typeface="Times New Roman"/>
              </a:rPr>
              <a:t>”Maden har flyttet sig de sidste 50 år fra at være en basal nødvendighed, som kunne være svær at betale for mange mennesker, til at være et overflødighedshorn og et kulturtilbud…” </a:t>
            </a:r>
            <a:endParaRPr lang="da-DK" sz="1400" dirty="0">
              <a:effectLst/>
              <a:latin typeface="Calibri"/>
              <a:ea typeface="Calibri"/>
              <a:cs typeface="Times New Roman"/>
            </a:endParaRPr>
          </a:p>
          <a:p>
            <a:pPr>
              <a:lnSpc>
                <a:spcPct val="115000"/>
              </a:lnSpc>
              <a:spcAft>
                <a:spcPts val="1000"/>
              </a:spcAft>
            </a:pPr>
            <a:endParaRPr lang="da-DK" sz="900" dirty="0">
              <a:solidFill>
                <a:srgbClr val="FFFFFF"/>
              </a:solidFill>
              <a:latin typeface="Calibri"/>
              <a:ea typeface="Calibri"/>
              <a:cs typeface="Times New Roman"/>
            </a:endParaRPr>
          </a:p>
          <a:p>
            <a:pPr>
              <a:lnSpc>
                <a:spcPct val="115000"/>
              </a:lnSpc>
              <a:spcAft>
                <a:spcPts val="1000"/>
              </a:spcAft>
            </a:pPr>
            <a:r>
              <a:rPr lang="da-DK" sz="900" dirty="0" smtClean="0">
                <a:solidFill>
                  <a:srgbClr val="FFFFFF"/>
                </a:solidFill>
                <a:effectLst/>
                <a:latin typeface="Calibri"/>
                <a:ea typeface="Calibri"/>
                <a:cs typeface="Times New Roman"/>
              </a:rPr>
              <a:t>Kilde</a:t>
            </a:r>
            <a:r>
              <a:rPr lang="da-DK" sz="900" dirty="0">
                <a:solidFill>
                  <a:srgbClr val="FFFFFF"/>
                </a:solidFill>
                <a:effectLst/>
                <a:latin typeface="Calibri"/>
                <a:ea typeface="Calibri"/>
                <a:cs typeface="Times New Roman"/>
              </a:rPr>
              <a:t>: Lind, Katrine (2012). Holder det nordiske? </a:t>
            </a:r>
            <a:r>
              <a:rPr lang="da-DK" sz="900" i="1" dirty="0">
                <a:solidFill>
                  <a:srgbClr val="FFFFFF"/>
                </a:solidFill>
                <a:effectLst/>
                <a:latin typeface="Calibri"/>
                <a:ea typeface="Calibri"/>
                <a:cs typeface="Times New Roman"/>
              </a:rPr>
              <a:t>Mad &amp; Venner, </a:t>
            </a:r>
            <a:r>
              <a:rPr lang="da-DK" sz="900" dirty="0">
                <a:solidFill>
                  <a:srgbClr val="FFFFFF"/>
                </a:solidFill>
                <a:effectLst/>
                <a:latin typeface="Calibri"/>
                <a:ea typeface="Calibri"/>
                <a:cs typeface="Times New Roman"/>
              </a:rPr>
              <a:t>s. 32</a:t>
            </a:r>
            <a:endParaRPr lang="da-DK" sz="1100" dirty="0">
              <a:effectLst/>
              <a:latin typeface="Calibri"/>
              <a:ea typeface="Calibri"/>
              <a:cs typeface="Times New Roman"/>
            </a:endParaRPr>
          </a:p>
        </p:txBody>
      </p:sp>
      <p:sp>
        <p:nvSpPr>
          <p:cNvPr id="12" name="Tekstfelt 2"/>
          <p:cNvSpPr txBox="1">
            <a:spLocks noChangeArrowheads="1"/>
          </p:cNvSpPr>
          <p:nvPr/>
        </p:nvSpPr>
        <p:spPr bwMode="auto">
          <a:xfrm>
            <a:off x="5946502" y="2824376"/>
            <a:ext cx="2944108" cy="2620848"/>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600" i="1" dirty="0">
                <a:solidFill>
                  <a:srgbClr val="FFFFFF"/>
                </a:solidFill>
                <a:effectLst/>
                <a:latin typeface="Calibri"/>
                <a:ea typeface="Calibri"/>
                <a:cs typeface="Times New Roman"/>
              </a:rPr>
              <a:t>”I 1950’erne spiste vi kartofler og rødkål med frikadelle(r). Nu spiser vi frikadeller med kartofler og rødkål. Retten hedder det samme, men ernæringsmæssigt er </a:t>
            </a:r>
            <a:r>
              <a:rPr lang="da-DK" sz="1600" i="1" dirty="0" smtClean="0">
                <a:solidFill>
                  <a:srgbClr val="FFFFFF"/>
                </a:solidFill>
                <a:effectLst/>
                <a:latin typeface="Calibri"/>
                <a:ea typeface="Calibri"/>
                <a:cs typeface="Times New Roman"/>
              </a:rPr>
              <a:t>de </a:t>
            </a:r>
            <a:r>
              <a:rPr lang="da-DK" sz="1600" i="1" dirty="0">
                <a:solidFill>
                  <a:srgbClr val="FFFFFF"/>
                </a:solidFill>
                <a:effectLst/>
                <a:latin typeface="Calibri"/>
                <a:ea typeface="Calibri"/>
                <a:cs typeface="Times New Roman"/>
              </a:rPr>
              <a:t>vidt </a:t>
            </a:r>
            <a:r>
              <a:rPr lang="da-DK" sz="1600" i="1" dirty="0" smtClean="0">
                <a:solidFill>
                  <a:srgbClr val="FFFFFF"/>
                </a:solidFill>
                <a:effectLst/>
                <a:latin typeface="Calibri"/>
                <a:ea typeface="Calibri"/>
                <a:cs typeface="Times New Roman"/>
              </a:rPr>
              <a:t>forskellige”. </a:t>
            </a:r>
            <a:endParaRPr lang="da-DK" sz="1600" dirty="0">
              <a:effectLst/>
              <a:latin typeface="Calibri"/>
              <a:ea typeface="Calibri"/>
              <a:cs typeface="Times New Roman"/>
            </a:endParaRPr>
          </a:p>
          <a:p>
            <a:pPr>
              <a:spcAft>
                <a:spcPts val="0"/>
              </a:spcAft>
            </a:pPr>
            <a:endParaRPr lang="da-DK" sz="900" dirty="0" smtClean="0">
              <a:solidFill>
                <a:srgbClr val="FFFFFF"/>
              </a:solidFill>
              <a:effectLst/>
              <a:latin typeface="Calibri"/>
              <a:ea typeface="Calibri"/>
            </a:endParaRPr>
          </a:p>
          <a:p>
            <a:pPr>
              <a:spcAft>
                <a:spcPts val="0"/>
              </a:spcAft>
            </a:pPr>
            <a:endParaRPr lang="da-DK" sz="900" dirty="0">
              <a:solidFill>
                <a:srgbClr val="FFFFFF"/>
              </a:solidFill>
              <a:latin typeface="Calibri"/>
              <a:ea typeface="Calibri"/>
            </a:endParaRPr>
          </a:p>
          <a:p>
            <a:pPr>
              <a:spcAft>
                <a:spcPts val="0"/>
              </a:spcAft>
            </a:pPr>
            <a:r>
              <a:rPr lang="da-DK" sz="900" dirty="0" smtClean="0">
                <a:solidFill>
                  <a:srgbClr val="FFFFFF"/>
                </a:solidFill>
                <a:effectLst/>
                <a:latin typeface="Calibri"/>
                <a:ea typeface="Calibri"/>
              </a:rPr>
              <a:t>Kilde</a:t>
            </a:r>
            <a:r>
              <a:rPr lang="da-DK" sz="900" dirty="0">
                <a:solidFill>
                  <a:srgbClr val="FFFFFF"/>
                </a:solidFill>
                <a:effectLst/>
                <a:latin typeface="Calibri"/>
                <a:ea typeface="Calibri"/>
              </a:rPr>
              <a:t>: Jacobsen, Jan Krag et. al. (1997) </a:t>
            </a:r>
            <a:r>
              <a:rPr lang="da-DK" sz="900" i="1" dirty="0">
                <a:solidFill>
                  <a:srgbClr val="FFFFFF"/>
                </a:solidFill>
                <a:effectLst/>
                <a:latin typeface="Calibri"/>
                <a:ea typeface="Calibri"/>
              </a:rPr>
              <a:t>Den danske madkultur.</a:t>
            </a:r>
            <a:endParaRPr lang="da-DK" sz="1200" dirty="0">
              <a:solidFill>
                <a:srgbClr val="000000"/>
              </a:solidFill>
              <a:effectLst/>
              <a:latin typeface="Times New Roman"/>
              <a:ea typeface="Calibri"/>
            </a:endParaRPr>
          </a:p>
          <a:p>
            <a:pPr>
              <a:lnSpc>
                <a:spcPct val="115000"/>
              </a:lnSpc>
              <a:spcAft>
                <a:spcPts val="1000"/>
              </a:spcAft>
            </a:pPr>
            <a:r>
              <a:rPr lang="da-DK" sz="9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14" name="Tekstfelt 2"/>
          <p:cNvSpPr txBox="1">
            <a:spLocks noChangeArrowheads="1"/>
          </p:cNvSpPr>
          <p:nvPr/>
        </p:nvSpPr>
        <p:spPr bwMode="auto">
          <a:xfrm>
            <a:off x="3230646" y="3140968"/>
            <a:ext cx="2565490" cy="244827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a:solidFill>
                  <a:srgbClr val="FFFFFF"/>
                </a:solidFill>
                <a:effectLst/>
                <a:latin typeface="Calibri"/>
                <a:ea typeface="Calibri"/>
                <a:cs typeface="Times New Roman"/>
              </a:rPr>
              <a:t>”Kogekunst er andet og mere end madlavning. Kogekunst forudsætter muligheden for at vælge imellem mange råvarer, erfaringer og viden samt evner og mod til at tænke nyt. Kogekunst kræver kort sagt </a:t>
            </a:r>
            <a:r>
              <a:rPr lang="da-DK" sz="1400" i="1" dirty="0" smtClean="0">
                <a:solidFill>
                  <a:srgbClr val="FFFFFF"/>
                </a:solidFill>
                <a:effectLst/>
                <a:latin typeface="Calibri"/>
                <a:ea typeface="Calibri"/>
                <a:cs typeface="Times New Roman"/>
              </a:rPr>
              <a:t>overskud”.</a:t>
            </a:r>
            <a:endParaRPr lang="da-DK" sz="1400" dirty="0">
              <a:effectLst/>
              <a:latin typeface="Calibri"/>
              <a:ea typeface="Calibri"/>
              <a:cs typeface="Times New Roman"/>
            </a:endParaRPr>
          </a:p>
          <a:p>
            <a:pPr>
              <a:lnSpc>
                <a:spcPct val="115000"/>
              </a:lnSpc>
              <a:spcAft>
                <a:spcPts val="1000"/>
              </a:spcAft>
            </a:pPr>
            <a:r>
              <a:rPr lang="da-DK" sz="900" dirty="0" smtClean="0">
                <a:solidFill>
                  <a:srgbClr val="FFFFFF"/>
                </a:solidFill>
                <a:effectLst/>
                <a:latin typeface="Calibri"/>
                <a:ea typeface="Calibri"/>
                <a:cs typeface="Times New Roman"/>
              </a:rPr>
              <a:t>Kilde</a:t>
            </a:r>
            <a:r>
              <a:rPr lang="da-DK" sz="900" dirty="0">
                <a:solidFill>
                  <a:srgbClr val="FFFFFF"/>
                </a:solidFill>
                <a:effectLst/>
                <a:latin typeface="Calibri"/>
                <a:ea typeface="Calibri"/>
                <a:cs typeface="Times New Roman"/>
              </a:rPr>
              <a:t>: Thomsen, Hans Beck &amp; Else-Marie Boyhus, (2003, s. 8.) </a:t>
            </a:r>
            <a:r>
              <a:rPr lang="da-DK" sz="900" i="1" dirty="0">
                <a:solidFill>
                  <a:srgbClr val="FFFFFF"/>
                </a:solidFill>
                <a:effectLst/>
                <a:latin typeface="Calibri"/>
                <a:ea typeface="Calibri"/>
                <a:cs typeface="Times New Roman"/>
              </a:rPr>
              <a:t>Kogekunst nu og da.</a:t>
            </a:r>
            <a:endParaRPr lang="da-DK" sz="1100" dirty="0">
              <a:effectLst/>
              <a:latin typeface="Calibri"/>
              <a:ea typeface="Calibri"/>
              <a:cs typeface="Times New Roman"/>
            </a:endParaRPr>
          </a:p>
        </p:txBody>
      </p:sp>
      <p:sp>
        <p:nvSpPr>
          <p:cNvPr id="16" name="Tekstfelt 2"/>
          <p:cNvSpPr txBox="1">
            <a:spLocks noChangeArrowheads="1"/>
          </p:cNvSpPr>
          <p:nvPr/>
        </p:nvSpPr>
        <p:spPr bwMode="auto">
          <a:xfrm>
            <a:off x="3339060" y="116632"/>
            <a:ext cx="3753220" cy="252027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smtClean="0">
                <a:solidFill>
                  <a:srgbClr val="FFFFFF"/>
                </a:solidFill>
                <a:latin typeface="Calibri"/>
                <a:ea typeface="Calibri"/>
                <a:cs typeface="Times New Roman"/>
              </a:rPr>
              <a:t>”H</a:t>
            </a:r>
            <a:r>
              <a:rPr lang="da-DK" sz="1400" i="1" dirty="0" smtClean="0">
                <a:solidFill>
                  <a:srgbClr val="FFFFFF"/>
                </a:solidFill>
                <a:effectLst/>
                <a:latin typeface="Calibri"/>
                <a:ea typeface="Calibri"/>
                <a:cs typeface="Times New Roman"/>
              </a:rPr>
              <a:t>usmandskost</a:t>
            </a:r>
            <a:r>
              <a:rPr lang="da-DK" sz="1400" b="1" i="1" dirty="0">
                <a:solidFill>
                  <a:srgbClr val="FFFFFF"/>
                </a:solidFill>
                <a:effectLst/>
                <a:latin typeface="Calibri"/>
                <a:ea typeface="Calibri"/>
                <a:cs typeface="Times New Roman"/>
              </a:rPr>
              <a:t>,</a:t>
            </a:r>
            <a:r>
              <a:rPr lang="da-DK" sz="1400" i="1" dirty="0">
                <a:solidFill>
                  <a:srgbClr val="FFFFFF"/>
                </a:solidFill>
                <a:effectLst/>
                <a:latin typeface="Calibri"/>
                <a:ea typeface="Calibri"/>
                <a:cs typeface="Times New Roman"/>
              </a:rPr>
              <a:t> er grov og tarvelig mad, men enkel og solid mad baseret på traditionel madkultur og hjemlige råvarer. Husmandskost er typisk retter af enkle og friske råvarer i ukomplicerede tilberedninger, fx bankekød, biksemad, </a:t>
            </a:r>
            <a:r>
              <a:rPr lang="da-DK" sz="1400" i="1" dirty="0" smtClean="0">
                <a:solidFill>
                  <a:srgbClr val="FFFFFF"/>
                </a:solidFill>
                <a:effectLst/>
                <a:latin typeface="Calibri"/>
                <a:ea typeface="Calibri"/>
                <a:cs typeface="Times New Roman"/>
              </a:rPr>
              <a:t>labskovs </a:t>
            </a:r>
            <a:r>
              <a:rPr lang="da-DK" sz="1400" i="1" dirty="0">
                <a:solidFill>
                  <a:srgbClr val="FFFFFF"/>
                </a:solidFill>
                <a:effectLst/>
                <a:latin typeface="Calibri"/>
                <a:ea typeface="Calibri"/>
                <a:cs typeface="Times New Roman"/>
              </a:rPr>
              <a:t>og måltidssupper (grønkål, gule ærter</a:t>
            </a:r>
            <a:r>
              <a:rPr lang="da-DK" sz="1400" i="1" dirty="0" smtClean="0">
                <a:solidFill>
                  <a:srgbClr val="FFFFFF"/>
                </a:solidFill>
                <a:effectLst/>
                <a:latin typeface="Calibri"/>
                <a:ea typeface="Calibri"/>
                <a:cs typeface="Times New Roman"/>
              </a:rPr>
              <a:t>)”.</a:t>
            </a:r>
            <a:endParaRPr lang="da-DK" sz="1400" dirty="0">
              <a:effectLst/>
              <a:latin typeface="Calibri"/>
              <a:ea typeface="Calibri"/>
              <a:cs typeface="Times New Roman"/>
            </a:endParaRPr>
          </a:p>
          <a:p>
            <a:pPr>
              <a:lnSpc>
                <a:spcPct val="115000"/>
              </a:lnSpc>
              <a:spcAft>
                <a:spcPts val="1000"/>
              </a:spcAft>
            </a:pPr>
            <a:r>
              <a:rPr lang="da-DK" sz="900" dirty="0" smtClean="0">
                <a:solidFill>
                  <a:srgbClr val="FFFFFF"/>
                </a:solidFill>
                <a:effectLst/>
                <a:latin typeface="Calibri"/>
                <a:ea typeface="Calibri"/>
                <a:cs typeface="Times New Roman"/>
              </a:rPr>
              <a:t>Kilde</a:t>
            </a:r>
            <a:r>
              <a:rPr lang="da-DK" sz="900" dirty="0">
                <a:solidFill>
                  <a:srgbClr val="FFFFFF"/>
                </a:solidFill>
                <a:effectLst/>
                <a:latin typeface="Calibri"/>
                <a:ea typeface="Calibri"/>
                <a:cs typeface="Times New Roman"/>
              </a:rPr>
              <a:t>: </a:t>
            </a:r>
            <a:r>
              <a:rPr lang="da-DK" sz="900" u="sng" dirty="0">
                <a:solidFill>
                  <a:srgbClr val="FFFFFF"/>
                </a:solidFill>
                <a:effectLst/>
                <a:latin typeface="Calibri"/>
                <a:ea typeface="Calibri"/>
                <a:cs typeface="Times New Roman"/>
                <a:hlinkClick r:id="rId8"/>
              </a:rPr>
              <a:t>http://www.denstoredanske.dk/Mad_og_drikke/Gastronomi/M%C3%A5ltider_generelt/husmandskost?highlight=madkultur</a:t>
            </a:r>
            <a:endParaRPr lang="da-DK" sz="1100" dirty="0">
              <a:effectLst/>
              <a:latin typeface="Calibri"/>
              <a:ea typeface="Calibri"/>
              <a:cs typeface="Times New Roman"/>
            </a:endParaRPr>
          </a:p>
          <a:p>
            <a:pPr>
              <a:lnSpc>
                <a:spcPct val="115000"/>
              </a:lnSpc>
              <a:spcAft>
                <a:spcPts val="1000"/>
              </a:spcAft>
            </a:pPr>
            <a:r>
              <a:rPr lang="da-DK" sz="9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186521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lvl="0"/>
            <a:r>
              <a:rPr lang="da-DK" b="1" dirty="0" smtClean="0"/>
              <a:t/>
            </a:r>
            <a:br>
              <a:rPr lang="da-DK" b="1" dirty="0" smtClean="0"/>
            </a:br>
            <a:r>
              <a:rPr lang="da-DK" b="1" dirty="0" smtClean="0"/>
              <a:t>Retter </a:t>
            </a:r>
            <a:r>
              <a:rPr lang="da-DK" b="1" dirty="0"/>
              <a:t>med et særligt dansk præg </a:t>
            </a:r>
            <a:r>
              <a:rPr lang="da-DK" dirty="0"/>
              <a:t/>
            </a:r>
            <a:br>
              <a:rPr lang="da-DK" dirty="0"/>
            </a:br>
            <a:endParaRPr lang="da-DK" dirty="0"/>
          </a:p>
        </p:txBody>
      </p:sp>
      <p:sp>
        <p:nvSpPr>
          <p:cNvPr id="6" name="Pladsholder til indhold 5"/>
          <p:cNvSpPr>
            <a:spLocks noGrp="1"/>
          </p:cNvSpPr>
          <p:nvPr>
            <p:ph idx="1"/>
          </p:nvPr>
        </p:nvSpPr>
        <p:spPr>
          <a:xfrm>
            <a:off x="457200" y="1600201"/>
            <a:ext cx="8229600" cy="4133056"/>
          </a:xfrm>
        </p:spPr>
        <p:txBody>
          <a:bodyPr/>
          <a:lstStyle/>
          <a:p>
            <a:r>
              <a:rPr lang="da-DK" dirty="0" smtClean="0"/>
              <a:t>Hvad </a:t>
            </a:r>
            <a:r>
              <a:rPr lang="da-DK" dirty="0"/>
              <a:t>er dansk mad for jer? </a:t>
            </a:r>
            <a:r>
              <a:rPr lang="da-DK" dirty="0" smtClean="0"/>
              <a:t>Nævn </a:t>
            </a:r>
            <a:r>
              <a:rPr lang="da-DK" dirty="0"/>
              <a:t>så mange </a:t>
            </a:r>
            <a:r>
              <a:rPr lang="da-DK" dirty="0" smtClean="0"/>
              <a:t>retter I kan, </a:t>
            </a:r>
            <a:r>
              <a:rPr lang="da-DK" dirty="0"/>
              <a:t>som I forbinder med dansk mad og madkultur. </a:t>
            </a:r>
          </a:p>
          <a:p>
            <a:endParaRPr lang="da-DK" dirty="0" smtClean="0"/>
          </a:p>
          <a:p>
            <a:r>
              <a:rPr lang="da-DK" dirty="0" smtClean="0"/>
              <a:t>Er </a:t>
            </a:r>
            <a:r>
              <a:rPr lang="da-DK" dirty="0"/>
              <a:t>retterne klimavenlige og sunde, hvorfor/hvorfor ikke? </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144087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lvl="0"/>
            <a:r>
              <a:rPr lang="da-DK" b="1" dirty="0" smtClean="0"/>
              <a:t/>
            </a:r>
            <a:br>
              <a:rPr lang="da-DK" b="1" dirty="0" smtClean="0"/>
            </a:br>
            <a:r>
              <a:rPr lang="da-DK" b="1" dirty="0" smtClean="0"/>
              <a:t>Højtider </a:t>
            </a:r>
            <a:r>
              <a:rPr lang="da-DK" b="1" dirty="0"/>
              <a:t>og madtraditioner i </a:t>
            </a:r>
            <a:r>
              <a:rPr lang="da-DK" b="1" dirty="0" smtClean="0"/>
              <a:t>Danmark og/eller i andre lande </a:t>
            </a:r>
            <a:r>
              <a:rPr lang="da-DK" dirty="0"/>
              <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r>
              <a:rPr lang="da-DK" dirty="0" smtClean="0"/>
              <a:t>Hvilke </a:t>
            </a:r>
            <a:r>
              <a:rPr lang="da-DK" dirty="0"/>
              <a:t>højtider fejrer vi i </a:t>
            </a:r>
            <a:r>
              <a:rPr lang="da-DK" dirty="0" smtClean="0"/>
              <a:t>Danmark og/eller i andre lande?</a:t>
            </a:r>
          </a:p>
          <a:p>
            <a:endParaRPr lang="da-DK" dirty="0" smtClean="0"/>
          </a:p>
          <a:p>
            <a:r>
              <a:rPr lang="da-DK" dirty="0" smtClean="0"/>
              <a:t>Hvad </a:t>
            </a:r>
            <a:r>
              <a:rPr lang="da-DK" dirty="0"/>
              <a:t>spiser </a:t>
            </a:r>
            <a:r>
              <a:rPr lang="da-DK" dirty="0" smtClean="0"/>
              <a:t>vi til </a:t>
            </a:r>
            <a:r>
              <a:rPr lang="da-DK" dirty="0"/>
              <a:t>disse højtider i </a:t>
            </a:r>
            <a:r>
              <a:rPr lang="da-DK" dirty="0" smtClean="0"/>
              <a:t>dag?</a:t>
            </a:r>
          </a:p>
          <a:p>
            <a:endParaRPr lang="da-DK" dirty="0" smtClean="0"/>
          </a:p>
          <a:p>
            <a:r>
              <a:rPr lang="da-DK" dirty="0" smtClean="0"/>
              <a:t>Hvad spiste man </a:t>
            </a:r>
            <a:r>
              <a:rPr lang="da-DK" dirty="0" smtClean="0"/>
              <a:t>oprindeligt? </a:t>
            </a:r>
            <a:r>
              <a:rPr lang="da-DK" dirty="0"/>
              <a:t>Er der sket ændringer gennem tiden?</a:t>
            </a:r>
          </a:p>
          <a:p>
            <a:pPr marL="0" indent="0">
              <a:buNone/>
            </a:pPr>
            <a:endParaRPr lang="da-DK" dirty="0"/>
          </a:p>
        </p:txBody>
      </p:sp>
    </p:spTree>
    <p:extLst>
      <p:ext uri="{BB962C8B-B14F-4D97-AF65-F5344CB8AC3E}">
        <p14:creationId xmlns:p14="http://schemas.microsoft.com/office/powerpoint/2010/main" val="2470509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lvl="0"/>
            <a:r>
              <a:rPr lang="da-DK" b="1" dirty="0" smtClean="0"/>
              <a:t/>
            </a:r>
            <a:br>
              <a:rPr lang="da-DK" b="1" dirty="0" smtClean="0"/>
            </a:br>
            <a:r>
              <a:rPr lang="da-DK" b="1" dirty="0" smtClean="0"/>
              <a:t>Højtider </a:t>
            </a:r>
            <a:r>
              <a:rPr lang="da-DK" b="1" dirty="0"/>
              <a:t>og madtraditioner i </a:t>
            </a:r>
            <a:r>
              <a:rPr lang="da-DK" b="1" dirty="0" smtClean="0"/>
              <a:t>Danmark og/eller i andre lande </a:t>
            </a:r>
            <a:r>
              <a:rPr lang="da-DK" dirty="0"/>
              <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endParaRPr lang="da-DK" dirty="0" smtClean="0"/>
          </a:p>
          <a:p>
            <a:r>
              <a:rPr lang="da-DK" dirty="0" smtClean="0"/>
              <a:t>Er </a:t>
            </a:r>
            <a:r>
              <a:rPr lang="da-DK" dirty="0"/>
              <a:t>den danske madkultur blevet inspireret af andre kulturers vaner og traditioner? </a:t>
            </a:r>
            <a:endParaRPr lang="da-DK" dirty="0" smtClean="0"/>
          </a:p>
          <a:p>
            <a:endParaRPr lang="da-DK" dirty="0"/>
          </a:p>
        </p:txBody>
      </p:sp>
    </p:spTree>
    <p:extLst>
      <p:ext uri="{BB962C8B-B14F-4D97-AF65-F5344CB8AC3E}">
        <p14:creationId xmlns:p14="http://schemas.microsoft.com/office/powerpoint/2010/main" val="2930126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lvl="0"/>
            <a:r>
              <a:rPr lang="da-DK" b="1" dirty="0" smtClean="0"/>
              <a:t/>
            </a:r>
            <a:br>
              <a:rPr lang="da-DK" b="1" dirty="0" smtClean="0"/>
            </a:br>
            <a:r>
              <a:rPr lang="da-DK" b="1" dirty="0" smtClean="0"/>
              <a:t>Madkultur </a:t>
            </a:r>
            <a:r>
              <a:rPr lang="da-DK" b="1" dirty="0" smtClean="0"/>
              <a:t>gennem </a:t>
            </a:r>
            <a:r>
              <a:rPr lang="da-DK" b="1" dirty="0" smtClean="0"/>
              <a:t>årtier </a:t>
            </a:r>
            <a:r>
              <a:rPr lang="da-DK" dirty="0"/>
              <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pPr marL="0" indent="0">
              <a:buNone/>
            </a:pPr>
            <a:r>
              <a:rPr lang="da-DK" dirty="0" smtClean="0"/>
              <a:t>Gruppearbejde: Madkultur</a:t>
            </a:r>
          </a:p>
          <a:p>
            <a:pPr marL="0" indent="0">
              <a:buNone/>
            </a:pPr>
            <a:endParaRPr lang="da-DK" dirty="0"/>
          </a:p>
          <a:p>
            <a:pPr marL="0" indent="0">
              <a:buNone/>
            </a:pPr>
            <a:r>
              <a:rPr lang="da-DK" dirty="0" smtClean="0"/>
              <a:t>Undersøg følgende </a:t>
            </a:r>
            <a:r>
              <a:rPr lang="da-DK" dirty="0" smtClean="0"/>
              <a:t>punkter </a:t>
            </a:r>
            <a:r>
              <a:rPr lang="da-DK" dirty="0"/>
              <a:t>og </a:t>
            </a:r>
            <a:r>
              <a:rPr lang="da-DK" dirty="0" smtClean="0"/>
              <a:t>fremlæg </a:t>
            </a:r>
            <a:r>
              <a:rPr lang="da-DK" dirty="0"/>
              <a:t>det for klassen.</a:t>
            </a:r>
          </a:p>
          <a:p>
            <a:pPr marL="0" indent="0">
              <a:buNone/>
            </a:pPr>
            <a:endParaRPr lang="da-DK" dirty="0"/>
          </a:p>
          <a:p>
            <a:endParaRPr lang="da-DK" dirty="0"/>
          </a:p>
        </p:txBody>
      </p:sp>
    </p:spTree>
    <p:extLst>
      <p:ext uri="{BB962C8B-B14F-4D97-AF65-F5344CB8AC3E}">
        <p14:creationId xmlns:p14="http://schemas.microsoft.com/office/powerpoint/2010/main" val="507270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lvl="0"/>
            <a:r>
              <a:rPr lang="da-DK" b="1" dirty="0" smtClean="0"/>
              <a:t/>
            </a:r>
            <a:br>
              <a:rPr lang="da-DK" b="1" dirty="0" smtClean="0"/>
            </a:br>
            <a:r>
              <a:rPr lang="da-DK" b="1" dirty="0" smtClean="0"/>
              <a:t>Madkultur </a:t>
            </a:r>
            <a:r>
              <a:rPr lang="da-DK" b="1" dirty="0" smtClean="0"/>
              <a:t>gennem </a:t>
            </a:r>
            <a:r>
              <a:rPr lang="da-DK" b="1" dirty="0" smtClean="0"/>
              <a:t>årtier </a:t>
            </a:r>
            <a:r>
              <a:rPr lang="da-DK" dirty="0"/>
              <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fontScale="92500" lnSpcReduction="20000"/>
          </a:bodyPr>
          <a:lstStyle/>
          <a:p>
            <a:pPr lvl="0"/>
            <a:r>
              <a:rPr lang="da-DK" dirty="0"/>
              <a:t>Hvad karaktiserer danskernes madkultur/spisevaner i det valgte årti</a:t>
            </a:r>
            <a:r>
              <a:rPr lang="da-DK" dirty="0" smtClean="0"/>
              <a:t>?</a:t>
            </a:r>
          </a:p>
          <a:p>
            <a:pPr lvl="0"/>
            <a:endParaRPr lang="da-DK" dirty="0"/>
          </a:p>
          <a:p>
            <a:pPr lvl="0"/>
            <a:r>
              <a:rPr lang="da-DK" dirty="0"/>
              <a:t>Tilberedes maden fortrinsvis af råvarer produceret i Danmark eller i udlandet</a:t>
            </a:r>
            <a:r>
              <a:rPr lang="da-DK" dirty="0" smtClean="0"/>
              <a:t>?</a:t>
            </a:r>
          </a:p>
          <a:p>
            <a:pPr lvl="0"/>
            <a:endParaRPr lang="da-DK" dirty="0"/>
          </a:p>
          <a:p>
            <a:pPr lvl="0"/>
            <a:r>
              <a:rPr lang="da-DK" dirty="0"/>
              <a:t>Hvor henter danskerne inspiration til deres måltider? Er det fx gennem rejser i udlandet, stjernekokke, madprogrammer i TV, nettet, blade, supermarkeder, </a:t>
            </a:r>
            <a:r>
              <a:rPr lang="da-DK" dirty="0" smtClean="0"/>
              <a:t>grøntmarkeder eller messer? </a:t>
            </a:r>
            <a:endParaRPr lang="da-DK" dirty="0"/>
          </a:p>
          <a:p>
            <a:pPr lvl="0"/>
            <a:endParaRPr lang="da-DK" dirty="0" smtClean="0"/>
          </a:p>
          <a:p>
            <a:endParaRPr lang="da-DK" dirty="0"/>
          </a:p>
        </p:txBody>
      </p:sp>
    </p:spTree>
    <p:extLst>
      <p:ext uri="{BB962C8B-B14F-4D97-AF65-F5344CB8AC3E}">
        <p14:creationId xmlns:p14="http://schemas.microsoft.com/office/powerpoint/2010/main" val="2361780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lvl="0"/>
            <a:r>
              <a:rPr lang="da-DK" b="1" dirty="0" smtClean="0"/>
              <a:t/>
            </a:r>
            <a:br>
              <a:rPr lang="da-DK" b="1" dirty="0" smtClean="0"/>
            </a:br>
            <a:r>
              <a:rPr lang="da-DK" b="1" dirty="0" smtClean="0"/>
              <a:t>Madkultur </a:t>
            </a:r>
            <a:r>
              <a:rPr lang="da-DK" b="1" dirty="0" smtClean="0"/>
              <a:t>gennem </a:t>
            </a:r>
            <a:r>
              <a:rPr lang="da-DK" b="1" dirty="0" smtClean="0"/>
              <a:t>årtier </a:t>
            </a:r>
            <a:r>
              <a:rPr lang="da-DK" dirty="0"/>
              <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pPr lvl="0"/>
            <a:r>
              <a:rPr lang="da-DK" dirty="0"/>
              <a:t>Tilberedes maden fra bunden af årstidens friske </a:t>
            </a:r>
            <a:r>
              <a:rPr lang="da-DK" dirty="0" smtClean="0"/>
              <a:t>råvarer, </a:t>
            </a:r>
            <a:r>
              <a:rPr lang="da-DK" dirty="0"/>
              <a:t>eller bliver der brugt mange færdigvarer og </a:t>
            </a:r>
            <a:r>
              <a:rPr lang="da-DK" dirty="0" smtClean="0"/>
              <a:t>convenienceprodukter</a:t>
            </a:r>
            <a:r>
              <a:rPr lang="da-DK" dirty="0"/>
              <a:t>, måltider ”to go</a:t>
            </a:r>
            <a:r>
              <a:rPr lang="da-DK" dirty="0" smtClean="0"/>
              <a:t>”, </a:t>
            </a:r>
            <a:r>
              <a:rPr lang="da-DK" dirty="0"/>
              <a:t>eller spiser vi mere ude </a:t>
            </a:r>
            <a:r>
              <a:rPr lang="da-DK" dirty="0" smtClean="0"/>
              <a:t>fx i </a:t>
            </a:r>
            <a:r>
              <a:rPr lang="da-DK" dirty="0"/>
              <a:t>kantiner, cafeer og restauranter</a:t>
            </a:r>
            <a:r>
              <a:rPr lang="da-DK" dirty="0" smtClean="0"/>
              <a:t>?</a:t>
            </a:r>
          </a:p>
          <a:p>
            <a:pPr lvl="0"/>
            <a:endParaRPr lang="da-DK" dirty="0"/>
          </a:p>
          <a:p>
            <a:r>
              <a:rPr lang="da-DK" dirty="0" smtClean="0"/>
              <a:t>Vurder </a:t>
            </a:r>
            <a:r>
              <a:rPr lang="da-DK" dirty="0"/>
              <a:t>om maden i denne periode er klimavenlig og </a:t>
            </a:r>
            <a:r>
              <a:rPr lang="da-DK" dirty="0" smtClean="0"/>
              <a:t>sund, </a:t>
            </a:r>
            <a:r>
              <a:rPr lang="da-DK" dirty="0"/>
              <a:t>jf. </a:t>
            </a:r>
            <a:r>
              <a:rPr lang="da-DK" dirty="0" smtClean="0"/>
              <a:t>De </a:t>
            </a:r>
            <a:r>
              <a:rPr lang="da-DK" dirty="0"/>
              <a:t>8 </a:t>
            </a:r>
            <a:r>
              <a:rPr lang="da-DK" dirty="0" smtClean="0"/>
              <a:t>kostråd.</a:t>
            </a:r>
            <a:endParaRPr lang="da-DK" dirty="0" smtClean="0"/>
          </a:p>
          <a:p>
            <a:pPr marL="0" indent="0">
              <a:buNone/>
            </a:pPr>
            <a:endParaRPr lang="da-DK" dirty="0"/>
          </a:p>
          <a:p>
            <a:endParaRPr lang="da-DK" dirty="0"/>
          </a:p>
        </p:txBody>
      </p:sp>
    </p:spTree>
    <p:extLst>
      <p:ext uri="{BB962C8B-B14F-4D97-AF65-F5344CB8AC3E}">
        <p14:creationId xmlns:p14="http://schemas.microsoft.com/office/powerpoint/2010/main" val="2834488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æsentation1">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Præsentation1</Template>
  <TotalTime>35</TotalTime>
  <Words>448</Words>
  <Application>Microsoft Office PowerPoint</Application>
  <PresentationFormat>Skærmshow (4:3)</PresentationFormat>
  <Paragraphs>42</Paragraphs>
  <Slides>8</Slides>
  <Notes>0</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Præsentation1</vt:lpstr>
      <vt:lpstr>PowerPoint-præsentation</vt:lpstr>
      <vt:lpstr>PowerPoint-præsentation</vt:lpstr>
      <vt:lpstr> Retter med et særligt dansk præg  </vt:lpstr>
      <vt:lpstr> Højtider og madtraditioner i Danmark og/eller i andre lande  </vt:lpstr>
      <vt:lpstr> Højtider og madtraditioner i Danmark og/eller i andre lande  </vt:lpstr>
      <vt:lpstr> Madkultur gennem årtier  </vt:lpstr>
      <vt:lpstr> Madkultur gennem årtier  </vt:lpstr>
      <vt:lpstr> Madkultur gennem årtier  </vt:lpstr>
    </vt:vector>
  </TitlesOfParts>
  <Company>Økologisk Landsforening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Lotte Birk Godiksen</dc:creator>
  <cp:lastModifiedBy>Lotte Birk Godiksen</cp:lastModifiedBy>
  <cp:revision>5</cp:revision>
  <cp:lastPrinted>2012-01-23T13:51:59Z</cp:lastPrinted>
  <dcterms:created xsi:type="dcterms:W3CDTF">2012-01-17T10:24:27Z</dcterms:created>
  <dcterms:modified xsi:type="dcterms:W3CDTF">2012-01-27T08:55:22Z</dcterms:modified>
</cp:coreProperties>
</file>