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3" r:id="rId11"/>
    <p:sldId id="260" r:id="rId12"/>
    <p:sldId id="262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12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80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1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65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6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0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82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0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0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0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edevareplatform.dk/index.php?mod=main&amp;top=259&amp;parent=277&amp;id=27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late.google.dk/translate?hl=da&amp;langpair=en|da&amp;u=http://en.wikipedia.org/wiki/Tongue_ma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a.wikipedia.org/wiki/Smagssans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://illvid.dk/mennesket/kroppen/her-er-vores-syv-vigtigste-sans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ken.dk/tjek/tjekmad/tjekmadguide/tjekguidemad/ECE1264753/guide-find-frem-til-surt-soedt-bittert-salt-og-umam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ken.dk/tjek/tjekmad/tjekmadguide/tjekguidemad/ECE1264753/guide-find-frem-til-surt-soedt-bittert-salt-og-umam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ken.dk/tjek/tjekmad/tjekmadguide/tjekguidemad/ECE1264753/guide-find-frem-til-surt-soedt-bittert-salt-og-umam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ken.dk/tjek/tjekmad/tjekmadguide/tjekguidemad/ECE1264753/guide-find-frem-til-surt-soedt-bittert-salt-og-umam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ken.dk/tjek/tjekmad/tjekmadguide/tjekguidemad/ECE1264753/guide-find-frem-til-surt-soedt-bittert-salt-og-umam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764704"/>
            <a:ext cx="3960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De </a:t>
            </a:r>
            <a:r>
              <a:rPr lang="da-DK" dirty="0"/>
              <a:t>5 grundsmage</a:t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a-DK" b="1" dirty="0"/>
              <a:t>Grundsmagenes indvirken på hinanden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</a:t>
            </a:r>
            <a:r>
              <a:rPr lang="da-DK" dirty="0" smtClean="0"/>
              <a:t>ksempler </a:t>
            </a:r>
            <a:r>
              <a:rPr lang="da-DK" dirty="0"/>
              <a:t>på, hvordan grundsmagene kan have </a:t>
            </a:r>
            <a:r>
              <a:rPr lang="da-DK" dirty="0" smtClean="0"/>
              <a:t>indvirkning </a:t>
            </a:r>
            <a:r>
              <a:rPr lang="da-DK" dirty="0"/>
              <a:t>på </a:t>
            </a:r>
            <a:r>
              <a:rPr lang="da-DK" dirty="0" smtClean="0"/>
              <a:t>hinanden</a:t>
            </a:r>
          </a:p>
          <a:p>
            <a:endParaRPr lang="da-DK" dirty="0"/>
          </a:p>
          <a:p>
            <a:r>
              <a:rPr lang="da-DK" dirty="0" smtClean="0"/>
              <a:t>Bitter </a:t>
            </a:r>
            <a:r>
              <a:rPr lang="da-DK" dirty="0"/>
              <a:t>smag bliver mindre tydelig kombineret med sukker (kaffe med sukker smager mindre bittert end kaffe uden sukker)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Salt </a:t>
            </a:r>
            <a:r>
              <a:rPr lang="da-DK" dirty="0"/>
              <a:t>dæmper </a:t>
            </a:r>
            <a:r>
              <a:rPr lang="da-DK" dirty="0" smtClean="0"/>
              <a:t>bittert</a:t>
            </a:r>
          </a:p>
          <a:p>
            <a:endParaRPr lang="da-DK" dirty="0" smtClean="0"/>
          </a:p>
          <a:p>
            <a:r>
              <a:rPr lang="da-DK" dirty="0" smtClean="0"/>
              <a:t>Salt </a:t>
            </a:r>
            <a:r>
              <a:rPr lang="da-DK" dirty="0"/>
              <a:t>smag kan virke dæmpende på den søde smag (f.eks. i saltlakrids) 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Sur </a:t>
            </a:r>
            <a:r>
              <a:rPr lang="da-DK" dirty="0"/>
              <a:t>smag forstærker bitterhed (f.eks. kan en sur grape virke meget skarp i </a:t>
            </a:r>
            <a:r>
              <a:rPr lang="da-DK" dirty="0" smtClean="0"/>
              <a:t>smagen)</a:t>
            </a:r>
          </a:p>
          <a:p>
            <a:endParaRPr lang="da-DK" dirty="0"/>
          </a:p>
          <a:p>
            <a:r>
              <a:rPr lang="da-DK" dirty="0" smtClean="0"/>
              <a:t>Sød </a:t>
            </a:r>
            <a:r>
              <a:rPr lang="da-DK" dirty="0"/>
              <a:t>smag afdæmper den sure smag (typisk eddikesyltede frugter og </a:t>
            </a:r>
            <a:r>
              <a:rPr lang="da-DK" dirty="0" smtClean="0"/>
              <a:t>grøntsager)</a:t>
            </a:r>
          </a:p>
          <a:p>
            <a:endParaRPr lang="da-DK" dirty="0"/>
          </a:p>
          <a:p>
            <a:r>
              <a:rPr lang="da-DK" dirty="0" smtClean="0"/>
              <a:t>Umami </a:t>
            </a:r>
            <a:r>
              <a:rPr lang="da-DK" dirty="0"/>
              <a:t>forstærker salt </a:t>
            </a:r>
            <a:br>
              <a:rPr lang="da-DK" dirty="0"/>
            </a:br>
            <a:endParaRPr lang="da-DK" dirty="0" smtClean="0"/>
          </a:p>
          <a:p>
            <a:r>
              <a:rPr lang="da-DK" dirty="0" smtClean="0"/>
              <a:t>Umami </a:t>
            </a:r>
            <a:r>
              <a:rPr lang="da-DK" dirty="0"/>
              <a:t>reducerer syrlighed og bitter 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2300" dirty="0" smtClean="0"/>
              <a:t>Kilde</a:t>
            </a:r>
            <a:r>
              <a:rPr lang="da-DK" sz="2300" dirty="0"/>
              <a:t>: </a:t>
            </a:r>
            <a:r>
              <a:rPr lang="da-DK" sz="2300" dirty="0" smtClean="0"/>
              <a:t>Fødevareplatform. </a:t>
            </a:r>
            <a:r>
              <a:rPr lang="da-DK" sz="2300" i="1" dirty="0" smtClean="0"/>
              <a:t>Grundsmage. </a:t>
            </a:r>
            <a:r>
              <a:rPr lang="da-DK" sz="2800" dirty="0" smtClean="0"/>
              <a:t>Lokaliseret </a:t>
            </a:r>
            <a:r>
              <a:rPr lang="da-DK" sz="2800" dirty="0"/>
              <a:t>d. 10. januar 2012: </a:t>
            </a:r>
            <a:r>
              <a:rPr lang="da-DK" sz="2300" dirty="0" smtClean="0">
                <a:hlinkClick r:id="rId3"/>
              </a:rPr>
              <a:t>http</a:t>
            </a:r>
            <a:r>
              <a:rPr lang="da-DK" sz="2300" dirty="0">
                <a:hlinkClick r:id="rId3"/>
              </a:rPr>
              <a:t>://</a:t>
            </a:r>
            <a:r>
              <a:rPr lang="da-DK" sz="2300" dirty="0" smtClean="0">
                <a:hlinkClick r:id="rId3"/>
              </a:rPr>
              <a:t>www.foedevareplatform.dk/index.php?mod=main&amp;top=259&amp;parent=277&amp;id=279</a:t>
            </a:r>
            <a:endParaRPr lang="da-DK" sz="2300" dirty="0" smtClean="0"/>
          </a:p>
          <a:p>
            <a:pPr marL="0" indent="0">
              <a:buNone/>
            </a:pPr>
            <a:endParaRPr lang="da-DK" sz="35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06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sz="4000" dirty="0" smtClean="0"/>
              <a:t>Hvor </a:t>
            </a:r>
            <a:r>
              <a:rPr lang="da-DK" sz="4000" dirty="0"/>
              <a:t>på tungen sidder grundsmagene ?</a:t>
            </a:r>
            <a:br>
              <a:rPr lang="da-DK" sz="4000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3" name="Pladsholder til indhold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095500" cy="3571875"/>
          </a:xfrm>
        </p:spPr>
      </p:pic>
      <p:sp>
        <p:nvSpPr>
          <p:cNvPr id="8" name="Tekstboks 7"/>
          <p:cNvSpPr txBox="1"/>
          <p:nvPr/>
        </p:nvSpPr>
        <p:spPr>
          <a:xfrm>
            <a:off x="683568" y="5157192"/>
            <a:ext cx="74168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Kilde: Wikipedia. (2011, 3. december) </a:t>
            </a:r>
            <a:r>
              <a:rPr lang="da-DK" sz="1000" i="1" dirty="0"/>
              <a:t>Tunge kort. </a:t>
            </a:r>
            <a:r>
              <a:rPr lang="da-DK" sz="1000" dirty="0"/>
              <a:t>Lokaliseret d. 10. januar 2012: </a:t>
            </a:r>
            <a:r>
              <a:rPr lang="da-DK" sz="1000" u="sng" dirty="0">
                <a:hlinkClick r:id="rId4"/>
              </a:rPr>
              <a:t>http://translate.google.dk/translate?hl=da&amp;langpair=en%7Cda&amp;u=http://en.wikipedia.org/wiki/Tongue_map</a:t>
            </a:r>
            <a:endParaRPr lang="da-DK" sz="1000" dirty="0"/>
          </a:p>
          <a:p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3635896" y="36450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3635896" y="1949506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 smager bittert, 2 smager surt, 3 smager salt, og 4 smager sødt</a:t>
            </a:r>
            <a:r>
              <a:rPr lang="da-DK" dirty="0" smtClean="0"/>
              <a:t>.</a:t>
            </a:r>
            <a:r>
              <a:rPr lang="da-DK" b="1" dirty="0" smtClean="0"/>
              <a:t> - Dette er en myte!</a:t>
            </a:r>
          </a:p>
          <a:p>
            <a:endParaRPr lang="da-DK" dirty="0"/>
          </a:p>
          <a:p>
            <a:r>
              <a:rPr lang="da-DK" dirty="0" smtClean="0"/>
              <a:t>I dag siger man at, smagsløgene er fordelt over hele tungen. Man kan derfor smage alle grundsmagene overalt på tungen og ikke kun i bestemte zoner.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72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Den </a:t>
            </a:r>
            <a:r>
              <a:rPr lang="da-DK" sz="4000" dirty="0"/>
              <a:t>store smagstest 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Kan </a:t>
            </a:r>
            <a:r>
              <a:rPr lang="da-DK" dirty="0"/>
              <a:t>I smage forskel </a:t>
            </a:r>
            <a:r>
              <a:rPr lang="da-DK"/>
              <a:t>på  </a:t>
            </a:r>
            <a:r>
              <a:rPr lang="da-DK" smtClean="0"/>
              <a:t>fx </a:t>
            </a:r>
            <a:r>
              <a:rPr lang="da-DK" dirty="0"/>
              <a:t>en økologisk gulerod og en konventionel gulerod?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1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Bille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107565" cy="2233930"/>
          </a:xfrm>
          <a:prstGeom prst="rect">
            <a:avLst/>
          </a:prstGeom>
        </p:spPr>
      </p:pic>
      <p:pic>
        <p:nvPicPr>
          <p:cNvPr id="9" name="Billed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" y="3107164"/>
            <a:ext cx="2400296" cy="2789808"/>
          </a:xfrm>
          <a:prstGeom prst="rect">
            <a:avLst/>
          </a:prstGeom>
        </p:spPr>
      </p:pic>
      <p:pic>
        <p:nvPicPr>
          <p:cNvPr id="11" name="Billed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0648"/>
            <a:ext cx="3557695" cy="3024336"/>
          </a:xfrm>
          <a:prstGeom prst="rect">
            <a:avLst/>
          </a:prstGeom>
        </p:spPr>
      </p:pic>
      <p:pic>
        <p:nvPicPr>
          <p:cNvPr id="13" name="Billed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88" y="3212976"/>
            <a:ext cx="2421474" cy="2808312"/>
          </a:xfrm>
          <a:prstGeom prst="rect">
            <a:avLst/>
          </a:prstGeom>
        </p:spPr>
      </p:pic>
      <p:pic>
        <p:nvPicPr>
          <p:cNvPr id="15" name="Billede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44824"/>
            <a:ext cx="2518410" cy="2880320"/>
          </a:xfrm>
          <a:prstGeom prst="rect">
            <a:avLst/>
          </a:prstGeom>
        </p:spPr>
      </p:pic>
      <p:sp>
        <p:nvSpPr>
          <p:cNvPr id="8" name="Tekstfelt 2"/>
          <p:cNvSpPr txBox="1">
            <a:spLocks noChangeArrowheads="1"/>
          </p:cNvSpPr>
          <p:nvPr/>
        </p:nvSpPr>
        <p:spPr bwMode="auto">
          <a:xfrm>
            <a:off x="179513" y="116632"/>
            <a:ext cx="21075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da-DK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</a:t>
            </a:r>
            <a:r>
              <a:rPr lang="da-DK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Smager økologisk mad bedre end </a:t>
            </a:r>
            <a:r>
              <a:rPr lang="da-DK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konventionel mad?”</a:t>
            </a:r>
            <a:endParaRPr lang="da-DK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kstfelt 2"/>
          <p:cNvSpPr txBox="1">
            <a:spLocks noChangeArrowheads="1"/>
          </p:cNvSpPr>
          <p:nvPr/>
        </p:nvSpPr>
        <p:spPr bwMode="auto">
          <a:xfrm>
            <a:off x="537321" y="3140968"/>
            <a:ext cx="24002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4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Definition af </a:t>
            </a:r>
            <a:r>
              <a:rPr lang="da-DK" sz="14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sensorik</a:t>
            </a:r>
            <a:endParaRPr lang="da-DK" sz="1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4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”Læren om metoder til subjektiv og objektiv bedømmelse af fødevarer ved hjælp af smags-, lugte-, </a:t>
            </a: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føle-, syns- </a:t>
            </a:r>
            <a:r>
              <a:rPr lang="da-DK" sz="14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og høresansen</a:t>
            </a:r>
            <a:r>
              <a:rPr lang="da-DK" sz="14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”. </a:t>
            </a:r>
            <a:endParaRPr lang="da-DK" sz="14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0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Ernærings- og fødevareleksikon.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kstfelt 2"/>
          <p:cNvSpPr txBox="1">
            <a:spLocks noChangeArrowheads="1"/>
          </p:cNvSpPr>
          <p:nvPr/>
        </p:nvSpPr>
        <p:spPr bwMode="auto">
          <a:xfrm>
            <a:off x="2483767" y="260648"/>
            <a:ext cx="355769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da-DK" sz="1400" i="1" dirty="0" smtClean="0">
                <a:solidFill>
                  <a:schemeClr val="bg1"/>
                </a:solidFill>
              </a:rPr>
              <a:t>”Mennesket </a:t>
            </a:r>
            <a:r>
              <a:rPr lang="da-DK" sz="1400" i="1" dirty="0">
                <a:solidFill>
                  <a:schemeClr val="bg1"/>
                </a:solidFill>
              </a:rPr>
              <a:t>har traditionelt 5 sanser: </a:t>
            </a:r>
            <a:r>
              <a:rPr lang="da-DK" sz="1400" i="1" dirty="0" smtClean="0">
                <a:solidFill>
                  <a:schemeClr val="bg1"/>
                </a:solidFill>
              </a:rPr>
              <a:t>følesansen, synet, hørelsen, lugtesansen </a:t>
            </a:r>
            <a:r>
              <a:rPr lang="da-DK" sz="1400" i="1" dirty="0">
                <a:solidFill>
                  <a:schemeClr val="bg1"/>
                </a:solidFill>
              </a:rPr>
              <a:t>og smagssansen. En af de sværeste at definere er smagssansen, da vores opfattelse af smag ikke kun frembringes ved påvirkning af smagsløgene men også i høj grad af en kombination af synsindtryk, madens </a:t>
            </a:r>
            <a:r>
              <a:rPr lang="da-DK" sz="1400" i="1" dirty="0" smtClean="0">
                <a:solidFill>
                  <a:schemeClr val="bg1"/>
                </a:solidFill>
              </a:rPr>
              <a:t>konsistens, </a:t>
            </a:r>
            <a:r>
              <a:rPr lang="da-DK" sz="1400" i="1" dirty="0">
                <a:solidFill>
                  <a:schemeClr val="bg1"/>
                </a:solidFill>
              </a:rPr>
              <a:t>madens </a:t>
            </a:r>
            <a:r>
              <a:rPr lang="da-DK" sz="1400" i="1" dirty="0" smtClean="0">
                <a:solidFill>
                  <a:schemeClr val="bg1"/>
                </a:solidFill>
              </a:rPr>
              <a:t>temperatur, </a:t>
            </a:r>
            <a:r>
              <a:rPr lang="da-DK" sz="1400" i="1" dirty="0">
                <a:solidFill>
                  <a:schemeClr val="bg1"/>
                </a:solidFill>
              </a:rPr>
              <a:t>vores </a:t>
            </a:r>
            <a:r>
              <a:rPr lang="da-DK" sz="1400" i="1" smtClean="0">
                <a:solidFill>
                  <a:schemeClr val="bg1"/>
                </a:solidFill>
              </a:rPr>
              <a:t>humør </a:t>
            </a:r>
            <a:r>
              <a:rPr lang="da-DK" sz="1400" i="1" smtClean="0">
                <a:solidFill>
                  <a:schemeClr val="bg1"/>
                </a:solidFill>
              </a:rPr>
              <a:t>osv.”</a:t>
            </a:r>
            <a:endParaRPr lang="da-DK" sz="1400" i="1" dirty="0" smtClean="0">
              <a:solidFill>
                <a:schemeClr val="bg1"/>
              </a:solidFill>
            </a:endParaRPr>
          </a:p>
          <a:p>
            <a:endParaRPr lang="da-DK" sz="1400" dirty="0">
              <a:solidFill>
                <a:schemeClr val="bg1"/>
              </a:solidFill>
            </a:endParaRPr>
          </a:p>
          <a:p>
            <a:r>
              <a:rPr lang="da-DK" sz="1050" dirty="0">
                <a:solidFill>
                  <a:schemeClr val="bg1"/>
                </a:solidFill>
              </a:rPr>
              <a:t>Kilde: </a:t>
            </a:r>
            <a:r>
              <a:rPr lang="da-DK" sz="1050" dirty="0">
                <a:solidFill>
                  <a:schemeClr val="bg1"/>
                </a:solidFill>
                <a:hlinkClick r:id="rId8"/>
              </a:rPr>
              <a:t>http://da.wikipedia.org/wiki/Smagssans</a:t>
            </a:r>
            <a:endParaRPr lang="da-DK" sz="1050" dirty="0">
              <a:solidFill>
                <a:schemeClr val="bg1"/>
              </a:solidFill>
            </a:endParaRPr>
          </a:p>
        </p:txBody>
      </p:sp>
      <p:sp>
        <p:nvSpPr>
          <p:cNvPr id="14" name="Tekstfelt 2"/>
          <p:cNvSpPr txBox="1">
            <a:spLocks noChangeArrowheads="1"/>
          </p:cNvSpPr>
          <p:nvPr/>
        </p:nvSpPr>
        <p:spPr bwMode="auto">
          <a:xfrm>
            <a:off x="3707903" y="3284984"/>
            <a:ext cx="22456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da-DK" sz="2400" i="1" dirty="0" smtClean="0"/>
          </a:p>
          <a:p>
            <a:r>
              <a:rPr lang="da-DK" sz="2400" i="1" dirty="0" smtClean="0"/>
              <a:t>”</a:t>
            </a:r>
            <a:r>
              <a:rPr lang="da-DK" sz="2400" i="1" dirty="0"/>
              <a:t>Smag og behag er forskellig</a:t>
            </a:r>
            <a:r>
              <a:rPr lang="da-DK" sz="2400" i="1" dirty="0" smtClean="0"/>
              <a:t>”.</a:t>
            </a:r>
            <a:endParaRPr lang="da-DK" sz="2400" i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kstfelt 2"/>
          <p:cNvSpPr txBox="1">
            <a:spLocks noChangeArrowheads="1"/>
          </p:cNvSpPr>
          <p:nvPr/>
        </p:nvSpPr>
        <p:spPr bwMode="auto">
          <a:xfrm>
            <a:off x="6351550" y="1916832"/>
            <a:ext cx="2388870" cy="232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”Munden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har ca. 10.000 smagsløg, der primært sidder på tungen, som registrerer det vi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smager”.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000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0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da-DK" sz="1000" u="sng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  <a:hlinkClick r:id="rId9"/>
              </a:rPr>
              <a:t>http://illvid.dk/mennesket/kroppen/her-er-vores-syv-vigtigste-sanser</a:t>
            </a:r>
            <a:endParaRPr lang="da-DK" sz="11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5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Smagssansen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dirty="0"/>
              <a:t>Måltidets samlede oplevelse afhænger bl.a. af: </a:t>
            </a:r>
          </a:p>
          <a:p>
            <a:endParaRPr lang="da-DK" dirty="0"/>
          </a:p>
          <a:p>
            <a:pPr marL="285750" indent="-285750"/>
            <a:r>
              <a:rPr lang="da-DK" sz="4000" dirty="0"/>
              <a:t>Grundsmage</a:t>
            </a:r>
          </a:p>
          <a:p>
            <a:pPr marL="285750" indent="-285750"/>
            <a:endParaRPr lang="da-DK" sz="4000" dirty="0"/>
          </a:p>
          <a:p>
            <a:pPr marL="285750" indent="-285750"/>
            <a:r>
              <a:rPr lang="da-DK" sz="4000" dirty="0"/>
              <a:t>Konsistens </a:t>
            </a:r>
          </a:p>
          <a:p>
            <a:endParaRPr lang="da-DK" sz="4000" dirty="0"/>
          </a:p>
          <a:p>
            <a:pPr marL="285750" indent="-285750"/>
            <a:r>
              <a:rPr lang="da-DK" sz="4000" dirty="0"/>
              <a:t>Udseende  </a:t>
            </a:r>
          </a:p>
          <a:p>
            <a:pPr marL="285750" indent="-285750"/>
            <a:endParaRPr lang="da-DK" sz="4000" dirty="0"/>
          </a:p>
          <a:p>
            <a:pPr marL="285750" indent="-285750"/>
            <a:r>
              <a:rPr lang="da-DK" sz="4000" dirty="0"/>
              <a:t>Duft </a:t>
            </a:r>
          </a:p>
          <a:p>
            <a:pPr marL="285750" indent="-285750"/>
            <a:endParaRPr lang="da-DK" sz="4000" dirty="0"/>
          </a:p>
          <a:p>
            <a:pPr marL="285750" indent="-285750"/>
            <a:r>
              <a:rPr lang="da-DK" sz="4000" dirty="0"/>
              <a:t>Lyd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De </a:t>
            </a:r>
            <a:r>
              <a:rPr lang="da-DK" dirty="0"/>
              <a:t>5 grundsmage</a:t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/>
            <a:r>
              <a:rPr lang="da-DK" dirty="0"/>
              <a:t>Salt </a:t>
            </a:r>
          </a:p>
          <a:p>
            <a:pPr marL="285750" indent="-285750"/>
            <a:endParaRPr lang="da-DK" dirty="0"/>
          </a:p>
          <a:p>
            <a:pPr marL="285750" indent="-285750"/>
            <a:r>
              <a:rPr lang="da-DK" dirty="0"/>
              <a:t>Bittert</a:t>
            </a:r>
          </a:p>
          <a:p>
            <a:pPr marL="0" indent="0">
              <a:buNone/>
            </a:pPr>
            <a:endParaRPr lang="da-DK" dirty="0"/>
          </a:p>
          <a:p>
            <a:pPr marL="285750" indent="-285750"/>
            <a:r>
              <a:rPr lang="da-DK" dirty="0"/>
              <a:t>Sødt </a:t>
            </a:r>
          </a:p>
          <a:p>
            <a:pPr marL="285750" indent="-285750"/>
            <a:endParaRPr lang="da-DK" dirty="0"/>
          </a:p>
          <a:p>
            <a:pPr marL="285750" indent="-285750"/>
            <a:r>
              <a:rPr lang="da-DK" dirty="0"/>
              <a:t>Surt </a:t>
            </a:r>
          </a:p>
          <a:p>
            <a:pPr marL="285750" indent="-285750"/>
            <a:endParaRPr lang="da-DK" dirty="0"/>
          </a:p>
          <a:p>
            <a:pPr marL="285750" indent="-285750"/>
            <a:r>
              <a:rPr lang="da-DK" dirty="0"/>
              <a:t>Umami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05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Eksempler på fødevarer der repræsenterer det sure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smtClean="0"/>
              <a:t>1</a:t>
            </a:r>
            <a:r>
              <a:rPr lang="da-DK" dirty="0"/>
              <a:t>. Citron</a:t>
            </a:r>
            <a:br>
              <a:rPr lang="da-DK" dirty="0"/>
            </a:br>
            <a:r>
              <a:rPr lang="da-DK" dirty="0"/>
              <a:t>2. Lime</a:t>
            </a:r>
            <a:br>
              <a:rPr lang="da-DK" dirty="0"/>
            </a:br>
            <a:r>
              <a:rPr lang="da-DK" dirty="0"/>
              <a:t>3. Æblecider</a:t>
            </a:r>
            <a:br>
              <a:rPr lang="da-DK" dirty="0"/>
            </a:br>
            <a:r>
              <a:rPr lang="da-DK" dirty="0"/>
              <a:t>4. Ribs</a:t>
            </a:r>
            <a:br>
              <a:rPr lang="da-DK" dirty="0"/>
            </a:br>
            <a:r>
              <a:rPr lang="da-DK" dirty="0"/>
              <a:t>5. Kapers</a:t>
            </a:r>
            <a:br>
              <a:rPr lang="da-DK" dirty="0"/>
            </a:br>
            <a:r>
              <a:rPr lang="da-DK" dirty="0"/>
              <a:t>6. Hjemmesylt – f.eks. perleløg og agurk</a:t>
            </a:r>
            <a:br>
              <a:rPr lang="da-DK" dirty="0"/>
            </a:br>
            <a:r>
              <a:rPr lang="da-DK" dirty="0"/>
              <a:t>7. Sherryeddike</a:t>
            </a:r>
            <a:br>
              <a:rPr lang="da-DK" dirty="0"/>
            </a:br>
            <a:r>
              <a:rPr lang="da-DK" dirty="0"/>
              <a:t>8. Balsamicoeddike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b="1" dirty="0"/>
              <a:t>Andre sure </a:t>
            </a:r>
            <a:r>
              <a:rPr lang="da-DK" b="1" dirty="0" smtClean="0"/>
              <a:t>ingredienser</a:t>
            </a:r>
          </a:p>
          <a:p>
            <a:pPr marL="0" indent="0">
              <a:buNone/>
            </a:pPr>
            <a:r>
              <a:rPr lang="da-DK" dirty="0"/>
              <a:t/>
            </a:r>
            <a:br>
              <a:rPr lang="da-DK" dirty="0"/>
            </a:br>
            <a:r>
              <a:rPr lang="da-DK" dirty="0"/>
              <a:t>Grønne æbler</a:t>
            </a:r>
            <a:br>
              <a:rPr lang="da-DK" dirty="0"/>
            </a:br>
            <a:r>
              <a:rPr lang="da-DK" dirty="0"/>
              <a:t>Vin</a:t>
            </a:r>
            <a:br>
              <a:rPr lang="da-DK" dirty="0"/>
            </a:br>
            <a:r>
              <a:rPr lang="da-DK" dirty="0"/>
              <a:t>Stikkelsbær</a:t>
            </a:r>
            <a:br>
              <a:rPr lang="da-DK" dirty="0"/>
            </a:br>
            <a:r>
              <a:rPr lang="da-DK" dirty="0"/>
              <a:t>Cremefraiche </a:t>
            </a:r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r>
              <a:rPr lang="da-DK" sz="1400" dirty="0"/>
              <a:t>Kilde: </a:t>
            </a:r>
            <a:r>
              <a:rPr lang="da-DK" sz="1400" dirty="0">
                <a:hlinkClick r:id="rId3"/>
              </a:rPr>
              <a:t>http://politiken.dk/tjek/tjekmad/tjekmadguide/tjekguidemad/ECE1264753/guide-find-frem-til-surt-soedt-bittert-salt-og-umami</a:t>
            </a:r>
            <a:r>
              <a:rPr lang="da-DK" sz="1400" dirty="0" smtClean="0">
                <a:hlinkClick r:id="rId3"/>
              </a:rPr>
              <a:t>/</a:t>
            </a:r>
            <a:endParaRPr lang="da-DK" sz="1400" dirty="0" smtClean="0"/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3477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Eksempler på </a:t>
            </a:r>
            <a:r>
              <a:rPr lang="da-DK" dirty="0" smtClean="0"/>
              <a:t>fødevarer </a:t>
            </a:r>
            <a:r>
              <a:rPr lang="da-DK" dirty="0"/>
              <a:t>der </a:t>
            </a:r>
            <a:r>
              <a:rPr lang="da-DK" dirty="0" smtClean="0"/>
              <a:t>repræsenterer </a:t>
            </a:r>
            <a:r>
              <a:rPr lang="da-DK" dirty="0"/>
              <a:t>det </a:t>
            </a:r>
            <a:r>
              <a:rPr lang="da-DK" dirty="0" smtClean="0"/>
              <a:t>salte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sz="4400" dirty="0" smtClean="0"/>
              <a:t>1. Kapers</a:t>
            </a:r>
            <a:r>
              <a:rPr lang="da-DK" sz="4400" dirty="0"/>
              <a:t/>
            </a:r>
            <a:br>
              <a:rPr lang="da-DK" sz="4400" dirty="0"/>
            </a:br>
            <a:r>
              <a:rPr lang="da-DK" sz="4400" dirty="0"/>
              <a:t>2. Røget havsalt</a:t>
            </a:r>
            <a:br>
              <a:rPr lang="da-DK" sz="4400" dirty="0"/>
            </a:br>
            <a:r>
              <a:rPr lang="da-DK" sz="4400" dirty="0"/>
              <a:t>3. Peanuts</a:t>
            </a:r>
            <a:br>
              <a:rPr lang="da-DK" sz="4400" dirty="0"/>
            </a:br>
            <a:r>
              <a:rPr lang="da-DK" sz="4400" dirty="0"/>
              <a:t>4. Bacon</a:t>
            </a:r>
            <a:br>
              <a:rPr lang="da-DK" sz="4400" dirty="0"/>
            </a:br>
            <a:r>
              <a:rPr lang="da-DK" sz="4400" dirty="0"/>
              <a:t>5. Salt</a:t>
            </a:r>
            <a:br>
              <a:rPr lang="da-DK" sz="4400" dirty="0"/>
            </a:br>
            <a:r>
              <a:rPr lang="da-DK" sz="4400" dirty="0"/>
              <a:t>6. Sojasauce</a:t>
            </a:r>
            <a:br>
              <a:rPr lang="da-DK" sz="4400" dirty="0"/>
            </a:br>
            <a:r>
              <a:rPr lang="da-DK" sz="4400" dirty="0"/>
              <a:t>7. Lufttørret skinke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4200" b="1" dirty="0"/>
              <a:t>Andre salte ingredienser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pPr marL="0" indent="0">
              <a:buNone/>
            </a:pPr>
            <a:r>
              <a:rPr lang="da-DK" sz="4200" dirty="0" smtClean="0"/>
              <a:t>Ansjoser</a:t>
            </a:r>
            <a:r>
              <a:rPr lang="da-DK" sz="4200" dirty="0"/>
              <a:t/>
            </a:r>
            <a:br>
              <a:rPr lang="da-DK" sz="4200" dirty="0"/>
            </a:br>
            <a:r>
              <a:rPr lang="da-DK" sz="4200" dirty="0"/>
              <a:t>Tang</a:t>
            </a:r>
            <a:br>
              <a:rPr lang="da-DK" sz="4200" dirty="0"/>
            </a:br>
            <a:r>
              <a:rPr lang="da-DK" sz="4200" dirty="0"/>
              <a:t>Fiskesauce</a:t>
            </a:r>
            <a:br>
              <a:rPr lang="da-DK" sz="4200" dirty="0"/>
            </a:br>
            <a:r>
              <a:rPr lang="da-DK" sz="4200" dirty="0"/>
              <a:t>Østerssauce </a:t>
            </a:r>
            <a:endParaRPr lang="da-DK" sz="4200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Kilde</a:t>
            </a:r>
            <a:r>
              <a:rPr lang="da-DK" sz="1800" dirty="0"/>
              <a:t>: </a:t>
            </a:r>
            <a:r>
              <a:rPr lang="da-DK" sz="1800" dirty="0">
                <a:hlinkClick r:id="rId3"/>
              </a:rPr>
              <a:t>http://politiken.dk/tjek/tjekmad/tjekmadguide/tjekguidemad/ECE1264753/guide-find-frem-til-surt-soedt-bittert-salt-og-umami/</a:t>
            </a:r>
            <a:endParaRPr lang="da-DK" sz="1800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58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Eksempler på </a:t>
            </a:r>
            <a:r>
              <a:rPr lang="da-DK" dirty="0" smtClean="0"/>
              <a:t>fødevarer </a:t>
            </a:r>
            <a:r>
              <a:rPr lang="da-DK" dirty="0"/>
              <a:t>der </a:t>
            </a:r>
            <a:r>
              <a:rPr lang="da-DK" dirty="0" smtClean="0"/>
              <a:t>repræsenterer smagen umami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8000" dirty="0" smtClean="0"/>
              <a:t>1</a:t>
            </a:r>
            <a:r>
              <a:rPr lang="da-DK" sz="8000" dirty="0"/>
              <a:t>. Lufttørret skinke</a:t>
            </a:r>
            <a:br>
              <a:rPr lang="da-DK" sz="8000" dirty="0"/>
            </a:br>
            <a:r>
              <a:rPr lang="da-DK" sz="8000" dirty="0"/>
              <a:t>2. Miso (gærede sojabønner)</a:t>
            </a:r>
            <a:br>
              <a:rPr lang="da-DK" sz="8000" dirty="0"/>
            </a:br>
            <a:r>
              <a:rPr lang="da-DK" sz="8000" dirty="0"/>
              <a:t>3. Modne tomater</a:t>
            </a:r>
            <a:br>
              <a:rPr lang="da-DK" sz="8000" dirty="0"/>
            </a:br>
            <a:r>
              <a:rPr lang="da-DK" sz="8000" dirty="0"/>
              <a:t>4. Kartofler</a:t>
            </a:r>
            <a:br>
              <a:rPr lang="da-DK" sz="8000" dirty="0"/>
            </a:br>
            <a:r>
              <a:rPr lang="da-DK" sz="8000" dirty="0"/>
              <a:t>5. Svampe</a:t>
            </a:r>
            <a:br>
              <a:rPr lang="da-DK" sz="8000" dirty="0"/>
            </a:br>
            <a:r>
              <a:rPr lang="da-DK" sz="8000" dirty="0"/>
              <a:t>6. Lagrede oste </a:t>
            </a:r>
          </a:p>
          <a:p>
            <a:pPr marL="0" indent="0">
              <a:buNone/>
            </a:pPr>
            <a:endParaRPr lang="da-DK" sz="8000" b="1" dirty="0" smtClean="0"/>
          </a:p>
          <a:p>
            <a:pPr marL="0" indent="0">
              <a:buNone/>
            </a:pPr>
            <a:r>
              <a:rPr lang="da-DK" sz="8000" b="1" dirty="0" smtClean="0"/>
              <a:t>Andre </a:t>
            </a:r>
            <a:r>
              <a:rPr lang="da-DK" sz="8000" b="1" dirty="0"/>
              <a:t>ingredienser med umami</a:t>
            </a:r>
            <a:r>
              <a:rPr lang="da-DK" sz="8000" dirty="0"/>
              <a:t/>
            </a:r>
            <a:br>
              <a:rPr lang="da-DK" sz="8000" dirty="0"/>
            </a:br>
            <a:endParaRPr lang="da-DK" sz="8000" dirty="0" smtClean="0"/>
          </a:p>
          <a:p>
            <a:pPr marL="0" indent="0">
              <a:buNone/>
            </a:pPr>
            <a:r>
              <a:rPr lang="da-DK" sz="8000" dirty="0" smtClean="0"/>
              <a:t>Tang</a:t>
            </a:r>
            <a:r>
              <a:rPr lang="da-DK" sz="8000" dirty="0"/>
              <a:t/>
            </a:r>
            <a:br>
              <a:rPr lang="da-DK" sz="8000" dirty="0"/>
            </a:br>
            <a:r>
              <a:rPr lang="da-DK" sz="8000" dirty="0"/>
              <a:t>Sojasauce</a:t>
            </a:r>
            <a:br>
              <a:rPr lang="da-DK" sz="8000" dirty="0"/>
            </a:br>
            <a:r>
              <a:rPr lang="da-DK" sz="8000" dirty="0"/>
              <a:t>Ansjoser</a:t>
            </a:r>
            <a:br>
              <a:rPr lang="da-DK" sz="8000" dirty="0"/>
            </a:br>
            <a:r>
              <a:rPr lang="da-DK" sz="8000" dirty="0"/>
              <a:t>Skaldyr</a:t>
            </a:r>
            <a:br>
              <a:rPr lang="da-DK" sz="8000" dirty="0"/>
            </a:br>
            <a:r>
              <a:rPr lang="da-DK" sz="8000" dirty="0"/>
              <a:t>Asparges</a:t>
            </a:r>
            <a:br>
              <a:rPr lang="da-DK" sz="8000" dirty="0"/>
            </a:br>
            <a:r>
              <a:rPr lang="da-DK" sz="8000" dirty="0" err="1"/>
              <a:t>Worcestershire</a:t>
            </a:r>
            <a:r>
              <a:rPr lang="da-DK" sz="8000" dirty="0"/>
              <a:t> sauce </a:t>
            </a:r>
          </a:p>
          <a:p>
            <a:pPr marL="0" indent="0">
              <a:buNone/>
            </a:pPr>
            <a:endParaRPr lang="da-DK" sz="4500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4400" dirty="0" smtClean="0"/>
              <a:t>Kilde</a:t>
            </a:r>
            <a:r>
              <a:rPr lang="da-DK" sz="4400" dirty="0"/>
              <a:t>: </a:t>
            </a:r>
            <a:r>
              <a:rPr lang="da-DK" sz="4400" dirty="0">
                <a:hlinkClick r:id="rId3"/>
              </a:rPr>
              <a:t>http://politiken.dk/tjek/tjekmad/tjekmadguide/tjekguidemad/ECE1264753/guide-find-frem-til-surt-soedt-bittert-salt-og-umami/</a:t>
            </a:r>
            <a:endParaRPr lang="da-DK" sz="4400" dirty="0"/>
          </a:p>
          <a:p>
            <a:pPr marL="0" indent="0">
              <a:buNone/>
            </a:pP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4656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Eksempler på </a:t>
            </a:r>
            <a:r>
              <a:rPr lang="da-DK" dirty="0" smtClean="0"/>
              <a:t>fødevarer </a:t>
            </a:r>
            <a:r>
              <a:rPr lang="da-DK" dirty="0"/>
              <a:t>der </a:t>
            </a:r>
            <a:r>
              <a:rPr lang="da-DK" dirty="0" smtClean="0"/>
              <a:t>repræsenterer det bitre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8000" dirty="0" smtClean="0"/>
              <a:t>1. Krydderurter</a:t>
            </a:r>
            <a:r>
              <a:rPr lang="da-DK" sz="8000" dirty="0"/>
              <a:t/>
            </a:r>
            <a:br>
              <a:rPr lang="da-DK" sz="8000" dirty="0"/>
            </a:br>
            <a:r>
              <a:rPr lang="da-DK" sz="8000" dirty="0"/>
              <a:t>2. Øl</a:t>
            </a:r>
            <a:br>
              <a:rPr lang="da-DK" sz="8000" dirty="0"/>
            </a:br>
            <a:r>
              <a:rPr lang="da-DK" sz="8000" dirty="0"/>
              <a:t>3. Grapefrugt</a:t>
            </a:r>
            <a:br>
              <a:rPr lang="da-DK" sz="8000" dirty="0"/>
            </a:br>
            <a:r>
              <a:rPr lang="da-DK" sz="8000" dirty="0"/>
              <a:t>4. Kaffe</a:t>
            </a:r>
            <a:br>
              <a:rPr lang="da-DK" sz="8000" dirty="0"/>
            </a:br>
            <a:r>
              <a:rPr lang="da-DK" sz="8000" dirty="0"/>
              <a:t>5. Mørk chokolade</a:t>
            </a:r>
            <a:br>
              <a:rPr lang="da-DK" sz="8000" dirty="0"/>
            </a:br>
            <a:r>
              <a:rPr lang="da-DK" sz="8000" dirty="0"/>
              <a:t>6. Artiskokker</a:t>
            </a:r>
            <a:br>
              <a:rPr lang="da-DK" sz="8000" dirty="0"/>
            </a:br>
            <a:r>
              <a:rPr lang="da-DK" sz="8000" dirty="0"/>
              <a:t>7. Bittermandler</a:t>
            </a:r>
            <a:br>
              <a:rPr lang="da-DK" sz="8000" dirty="0"/>
            </a:br>
            <a:r>
              <a:rPr lang="da-DK" sz="8000" dirty="0"/>
              <a:t/>
            </a:r>
            <a:br>
              <a:rPr lang="da-DK" sz="8000" dirty="0"/>
            </a:br>
            <a:r>
              <a:rPr lang="da-DK" sz="8000" b="1" dirty="0"/>
              <a:t>Andre bitre ingredienser</a:t>
            </a:r>
            <a:r>
              <a:rPr lang="da-DK" sz="8000" dirty="0"/>
              <a:t/>
            </a:r>
            <a:br>
              <a:rPr lang="da-DK" sz="8000" dirty="0"/>
            </a:br>
            <a:endParaRPr lang="da-DK" sz="7200" dirty="0" smtClean="0"/>
          </a:p>
          <a:p>
            <a:pPr marL="0" indent="0">
              <a:buNone/>
            </a:pPr>
            <a:r>
              <a:rPr lang="da-DK" sz="7200" dirty="0" smtClean="0"/>
              <a:t>Julesalat</a:t>
            </a:r>
            <a:r>
              <a:rPr lang="da-DK" sz="7200" dirty="0"/>
              <a:t/>
            </a:r>
            <a:br>
              <a:rPr lang="da-DK" sz="7200" dirty="0"/>
            </a:br>
            <a:r>
              <a:rPr lang="da-DK" sz="7200" dirty="0"/>
              <a:t>Rucola</a:t>
            </a:r>
            <a:br>
              <a:rPr lang="da-DK" sz="7200" dirty="0"/>
            </a:br>
            <a:r>
              <a:rPr lang="da-DK" sz="7200" dirty="0"/>
              <a:t>Rå løg</a:t>
            </a:r>
            <a:br>
              <a:rPr lang="da-DK" sz="7200" dirty="0"/>
            </a:br>
            <a:r>
              <a:rPr lang="da-DK" sz="7200" dirty="0"/>
              <a:t>Oliven</a:t>
            </a:r>
            <a:br>
              <a:rPr lang="da-DK" sz="7200" dirty="0"/>
            </a:br>
            <a:r>
              <a:rPr lang="da-DK" sz="7200" dirty="0"/>
              <a:t>Sesamolie</a:t>
            </a:r>
            <a:br>
              <a:rPr lang="da-DK" sz="7200" dirty="0"/>
            </a:br>
            <a:r>
              <a:rPr lang="da-DK" sz="7200" dirty="0"/>
              <a:t>Lever og hjerte</a:t>
            </a:r>
            <a:br>
              <a:rPr lang="da-DK" sz="7200" dirty="0"/>
            </a:br>
            <a:r>
              <a:rPr lang="da-DK" sz="7200" dirty="0"/>
              <a:t>Valnødder</a:t>
            </a:r>
            <a:r>
              <a:rPr lang="da-DK" sz="8000" dirty="0"/>
              <a:t/>
            </a:r>
            <a:br>
              <a:rPr lang="da-DK" sz="8000" dirty="0"/>
            </a:br>
            <a:endParaRPr lang="da-DK" dirty="0"/>
          </a:p>
          <a:p>
            <a:pPr marL="0" indent="0">
              <a:buNone/>
            </a:pPr>
            <a:r>
              <a:rPr lang="da-DK" sz="4400" dirty="0"/>
              <a:t>Kilde: </a:t>
            </a:r>
            <a:r>
              <a:rPr lang="da-DK" sz="4400" dirty="0">
                <a:hlinkClick r:id="rId3"/>
              </a:rPr>
              <a:t>http://politiken.dk/tjek/tjekmad/tjekmadguide/tjekguidemad/ECE1264753/guide-find-frem-til-surt-soedt-bittert-salt-og-umami/</a:t>
            </a:r>
            <a:endParaRPr lang="da-DK" sz="4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89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>Eksempler på </a:t>
            </a:r>
            <a:r>
              <a:rPr lang="da-DK" dirty="0" smtClean="0"/>
              <a:t>fødevarer </a:t>
            </a:r>
            <a:r>
              <a:rPr lang="da-DK" dirty="0"/>
              <a:t>der </a:t>
            </a:r>
            <a:r>
              <a:rPr lang="da-DK" dirty="0" smtClean="0"/>
              <a:t>repræsenterer det søde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7200" dirty="0" smtClean="0"/>
              <a:t>1</a:t>
            </a:r>
            <a:r>
              <a:rPr lang="da-DK" sz="7200" dirty="0"/>
              <a:t>. Pære</a:t>
            </a:r>
            <a:br>
              <a:rPr lang="da-DK" sz="7200" dirty="0"/>
            </a:br>
            <a:r>
              <a:rPr lang="da-DK" sz="7200" dirty="0"/>
              <a:t>2. Ketchup</a:t>
            </a:r>
            <a:br>
              <a:rPr lang="da-DK" sz="7200" dirty="0"/>
            </a:br>
            <a:r>
              <a:rPr lang="da-DK" sz="7200" dirty="0"/>
              <a:t>3. Sød risvin</a:t>
            </a:r>
            <a:br>
              <a:rPr lang="da-DK" sz="7200" dirty="0"/>
            </a:br>
            <a:r>
              <a:rPr lang="da-DK" sz="7200" dirty="0"/>
              <a:t>4. Gulerødder</a:t>
            </a:r>
            <a:br>
              <a:rPr lang="da-DK" sz="7200" dirty="0"/>
            </a:br>
            <a:r>
              <a:rPr lang="da-DK" sz="7200" dirty="0"/>
              <a:t>5. Sukker</a:t>
            </a:r>
            <a:br>
              <a:rPr lang="da-DK" sz="7200" dirty="0"/>
            </a:br>
            <a:r>
              <a:rPr lang="da-DK" sz="7200" dirty="0"/>
              <a:t>6. Rødbede</a:t>
            </a:r>
            <a:br>
              <a:rPr lang="da-DK" sz="7200" dirty="0"/>
            </a:br>
            <a:r>
              <a:rPr lang="da-DK" sz="7200" dirty="0"/>
              <a:t>7. Honning</a:t>
            </a:r>
            <a:br>
              <a:rPr lang="da-DK" sz="7200" dirty="0"/>
            </a:br>
            <a:r>
              <a:rPr lang="da-DK" sz="7200" dirty="0"/>
              <a:t>8. Barbecuesauce</a:t>
            </a:r>
            <a:br>
              <a:rPr lang="da-DK" sz="7200" dirty="0"/>
            </a:br>
            <a:r>
              <a:rPr lang="da-DK" sz="7200" dirty="0"/>
              <a:t>9. </a:t>
            </a:r>
            <a:r>
              <a:rPr lang="da-DK" sz="7200" dirty="0" err="1"/>
              <a:t>Muscovadosukker</a:t>
            </a:r>
            <a:r>
              <a:rPr lang="da-DK" sz="7200" dirty="0"/>
              <a:t/>
            </a:r>
            <a:br>
              <a:rPr lang="da-DK" sz="7200" dirty="0"/>
            </a:br>
            <a:r>
              <a:rPr lang="da-DK" sz="7200" dirty="0"/>
              <a:t/>
            </a:r>
            <a:br>
              <a:rPr lang="da-DK" sz="7200" dirty="0"/>
            </a:br>
            <a:r>
              <a:rPr lang="da-DK" sz="7200" b="1" dirty="0"/>
              <a:t>Andre søde ingredienser</a:t>
            </a:r>
            <a:r>
              <a:rPr lang="da-DK" sz="7200" dirty="0"/>
              <a:t/>
            </a:r>
            <a:br>
              <a:rPr lang="da-DK" sz="7200" dirty="0"/>
            </a:br>
            <a:endParaRPr lang="da-DK" sz="7200" dirty="0" smtClean="0"/>
          </a:p>
          <a:p>
            <a:pPr marL="0" indent="0">
              <a:buNone/>
            </a:pPr>
            <a:r>
              <a:rPr lang="da-DK" sz="7200" dirty="0" smtClean="0"/>
              <a:t>Sirup</a:t>
            </a:r>
            <a:r>
              <a:rPr lang="da-DK" sz="7200" dirty="0"/>
              <a:t/>
            </a:r>
            <a:br>
              <a:rPr lang="da-DK" sz="7200" dirty="0"/>
            </a:br>
            <a:r>
              <a:rPr lang="da-DK" sz="7200" dirty="0"/>
              <a:t>Frugtsafter</a:t>
            </a:r>
            <a:br>
              <a:rPr lang="da-DK" sz="7200" dirty="0"/>
            </a:br>
            <a:r>
              <a:rPr lang="da-DK" sz="7200" dirty="0"/>
              <a:t>Ribsgele</a:t>
            </a:r>
            <a:br>
              <a:rPr lang="da-DK" sz="7200" dirty="0"/>
            </a:br>
            <a:r>
              <a:rPr lang="da-DK" sz="7200" dirty="0"/>
              <a:t>Dessertvin</a:t>
            </a:r>
            <a:br>
              <a:rPr lang="da-DK" sz="7200" dirty="0"/>
            </a:br>
            <a:r>
              <a:rPr lang="da-DK" sz="7200" dirty="0"/>
              <a:t>Chutney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4400" dirty="0" smtClean="0"/>
              <a:t>Kilde</a:t>
            </a:r>
            <a:r>
              <a:rPr lang="da-DK" sz="4400" dirty="0"/>
              <a:t>: </a:t>
            </a:r>
            <a:r>
              <a:rPr lang="da-DK" sz="4400" dirty="0">
                <a:hlinkClick r:id="rId3"/>
              </a:rPr>
              <a:t>http://politiken.dk/tjek/tjekmad/tjekmadguide/tjekguidemad/ECE1264753/guide-find-frem-til-surt-soedt-bittert-salt-og-umami/</a:t>
            </a:r>
            <a:endParaRPr lang="da-DK" sz="44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12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66</TotalTime>
  <Words>344</Words>
  <Application>Microsoft Office PowerPoint</Application>
  <PresentationFormat>Skærmshow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Præsentation1</vt:lpstr>
      <vt:lpstr>PowerPoint-præsentation</vt:lpstr>
      <vt:lpstr>PowerPoint-præsentation</vt:lpstr>
      <vt:lpstr> Smagssansen </vt:lpstr>
      <vt:lpstr> De 5 grundsmage </vt:lpstr>
      <vt:lpstr> Eksempler på fødevarer der repræsenterer det sure  </vt:lpstr>
      <vt:lpstr> Eksempler på fødevarer der repræsenterer det salte  </vt:lpstr>
      <vt:lpstr> Eksempler på fødevarer der repræsenterer smagen umami </vt:lpstr>
      <vt:lpstr> Eksempler på fødevarer der repræsenterer det bitre </vt:lpstr>
      <vt:lpstr> Eksempler på fødevarer der repræsenterer det søde </vt:lpstr>
      <vt:lpstr> De 5 grundsmage </vt:lpstr>
      <vt:lpstr> Hvor på tungen sidder grundsmagene ? </vt:lpstr>
      <vt:lpstr>Den store smagstest </vt:lpstr>
    </vt:vector>
  </TitlesOfParts>
  <Company>Økologisk Landsforening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Sanserne</dc:title>
  <dc:creator>Lotte Birk Godiksen</dc:creator>
  <cp:lastModifiedBy>Lotte Birk Godiksen</cp:lastModifiedBy>
  <cp:revision>14</cp:revision>
  <dcterms:created xsi:type="dcterms:W3CDTF">2011-12-16T08:00:22Z</dcterms:created>
  <dcterms:modified xsi:type="dcterms:W3CDTF">2012-01-27T12:22:48Z</dcterms:modified>
</cp:coreProperties>
</file>