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4" r:id="rId5"/>
    <p:sldId id="265" r:id="rId6"/>
    <p:sldId id="259" r:id="rId7"/>
    <p:sldId id="266" r:id="rId8"/>
    <p:sldId id="267" r:id="rId9"/>
    <p:sldId id="260" r:id="rId10"/>
    <p:sldId id="268" r:id="rId1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594"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30-01-2012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952120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30-01-2012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4184800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30-01-2012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97318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7CD69A0C-045C-4D4E-9453-96B95133D898}" type="datetimeFigureOut">
              <a:rPr lang="da-DK" smtClean="0"/>
              <a:t>30-01-2012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3334650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7CD69A0C-045C-4D4E-9453-96B95133D898}" type="datetimeFigureOut">
              <a:rPr lang="da-DK" smtClean="0"/>
              <a:t>30-01-2012</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01961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7CD69A0C-045C-4D4E-9453-96B95133D898}" type="datetimeFigureOut">
              <a:rPr lang="da-DK" smtClean="0"/>
              <a:t>30-01-2012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161048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CD69A0C-045C-4D4E-9453-96B95133D898}" type="datetimeFigureOut">
              <a:rPr lang="da-DK" smtClean="0"/>
              <a:t>30-01-2012</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58161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7CD69A0C-045C-4D4E-9453-96B95133D898}" type="datetimeFigureOut">
              <a:rPr lang="da-DK" smtClean="0"/>
              <a:t>30-01-2012</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140482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7CD69A0C-045C-4D4E-9453-96B95133D898}" type="datetimeFigureOut">
              <a:rPr lang="da-DK" smtClean="0"/>
              <a:t>30-01-2012</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209770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D69A0C-045C-4D4E-9453-96B95133D898}" type="datetimeFigureOut">
              <a:rPr lang="da-DK" smtClean="0"/>
              <a:t>30-01-2012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24427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smtClean="0"/>
              <a:t>Klik på ikonet for at tilføje et billede</a:t>
            </a:r>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CD69A0C-045C-4D4E-9453-96B95133D898}" type="datetimeFigureOut">
              <a:rPr lang="da-DK" smtClean="0"/>
              <a:t>30-01-2012</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70DF4B48-67EE-41F9-A731-D0F9AFC1189E}" type="slidenum">
              <a:rPr lang="da-DK" smtClean="0"/>
              <a:t>‹nr.›</a:t>
            </a:fld>
            <a:endParaRPr lang="da-DK"/>
          </a:p>
        </p:txBody>
      </p:sp>
    </p:spTree>
    <p:extLst>
      <p:ext uri="{BB962C8B-B14F-4D97-AF65-F5344CB8AC3E}">
        <p14:creationId xmlns:p14="http://schemas.microsoft.com/office/powerpoint/2010/main" val="3636016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D69A0C-045C-4D4E-9453-96B95133D898}" type="datetimeFigureOut">
              <a:rPr lang="da-DK" smtClean="0"/>
              <a:t>30-01-2012</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DF4B48-67EE-41F9-A731-D0F9AFC1189E}" type="slidenum">
              <a:rPr lang="da-DK" smtClean="0"/>
              <a:t>‹nr.›</a:t>
            </a:fld>
            <a:endParaRPr lang="da-DK"/>
          </a:p>
        </p:txBody>
      </p:sp>
    </p:spTree>
    <p:extLst>
      <p:ext uri="{BB962C8B-B14F-4D97-AF65-F5344CB8AC3E}">
        <p14:creationId xmlns:p14="http://schemas.microsoft.com/office/powerpoint/2010/main" val="2165068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emu.dk/elever4-6/natfag/miljoe/index.html" TargetMode="External"/><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hyperlink" Target="http://www.aarstiderne.com/Opskrifter/Saesonskema/Spis-efter-aarstiden.aspx" TargetMode="External"/><Relationship Id="rId4" Type="http://schemas.openxmlformats.org/officeDocument/2006/relationships/image" Target="../media/image4.png"/><Relationship Id="rId9" Type="http://schemas.openxmlformats.org/officeDocument/2006/relationships/hyperlink" Target="http://www.okologi.dk/baeredygtigt-forbrug/hvorfor-oekologi/gode-grunde-til-at-vaelge-oekologi/6-bevar-en-rig-og-ren-natur.aspx"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pic>
        <p:nvPicPr>
          <p:cNvPr id="3" name="Billed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2000" y="1124744"/>
            <a:ext cx="3960000" cy="3960000"/>
          </a:xfrm>
          <a:prstGeom prst="rect">
            <a:avLst/>
          </a:prstGeom>
        </p:spPr>
      </p:pic>
    </p:spTree>
    <p:extLst>
      <p:ext uri="{BB962C8B-B14F-4D97-AF65-F5344CB8AC3E}">
        <p14:creationId xmlns:p14="http://schemas.microsoft.com/office/powerpoint/2010/main" val="10496240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l"/>
            <a:r>
              <a:rPr lang="da-DK" dirty="0" smtClean="0"/>
              <a:t>Tema 3: Ressourcer</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a:bodyPr>
          <a:lstStyle/>
          <a:p>
            <a:pPr lvl="0"/>
            <a:r>
              <a:rPr lang="da-DK" dirty="0" smtClean="0"/>
              <a:t>Lav jeres egne </a:t>
            </a:r>
            <a:r>
              <a:rPr lang="da-DK" dirty="0"/>
              <a:t>10 gode råd til, hvordan I</a:t>
            </a:r>
            <a:r>
              <a:rPr lang="da-DK" dirty="0" smtClean="0"/>
              <a:t> </a:t>
            </a:r>
            <a:r>
              <a:rPr lang="da-DK" dirty="0"/>
              <a:t>henholdsvis kan </a:t>
            </a:r>
            <a:r>
              <a:rPr lang="da-DK" dirty="0" smtClean="0"/>
              <a:t>spare </a:t>
            </a:r>
            <a:r>
              <a:rPr lang="da-DK" dirty="0"/>
              <a:t>på energien og vandforbruget i køkkenet</a:t>
            </a:r>
            <a:r>
              <a:rPr lang="da-DK" dirty="0" smtClean="0"/>
              <a:t>.</a:t>
            </a:r>
          </a:p>
          <a:p>
            <a:pPr marL="0" lvl="0" indent="0">
              <a:buNone/>
            </a:pPr>
            <a:endParaRPr lang="da-DK" dirty="0"/>
          </a:p>
          <a:p>
            <a:pPr lvl="0"/>
            <a:r>
              <a:rPr lang="da-DK" dirty="0" smtClean="0"/>
              <a:t>Undersøg </a:t>
            </a:r>
            <a:r>
              <a:rPr lang="da-DK" dirty="0"/>
              <a:t>hvor mange </a:t>
            </a:r>
            <a:r>
              <a:rPr lang="da-DK" dirty="0" smtClean="0"/>
              <a:t>elapparater du </a:t>
            </a:r>
            <a:r>
              <a:rPr lang="da-DK" dirty="0"/>
              <a:t>selv </a:t>
            </a:r>
            <a:r>
              <a:rPr lang="da-DK" dirty="0" smtClean="0"/>
              <a:t>har. </a:t>
            </a:r>
            <a:r>
              <a:rPr lang="da-DK" smtClean="0"/>
              <a:t>Hvor </a:t>
            </a:r>
            <a:r>
              <a:rPr lang="da-DK" dirty="0"/>
              <a:t>tit de </a:t>
            </a:r>
            <a:r>
              <a:rPr lang="da-DK"/>
              <a:t>bruger </a:t>
            </a:r>
            <a:r>
              <a:rPr lang="da-DK" smtClean="0"/>
              <a:t>dem og </a:t>
            </a:r>
            <a:r>
              <a:rPr lang="da-DK" dirty="0"/>
              <a:t>e</a:t>
            </a:r>
            <a:r>
              <a:rPr lang="da-DK" smtClean="0"/>
              <a:t>r </a:t>
            </a:r>
            <a:r>
              <a:rPr lang="da-DK" dirty="0"/>
              <a:t>de nødvendige, hvis ja/nej hvorfor?     </a:t>
            </a:r>
          </a:p>
          <a:p>
            <a:pPr marL="0" indent="0">
              <a:buNone/>
            </a:pPr>
            <a:endParaRPr lang="da-DK" dirty="0"/>
          </a:p>
        </p:txBody>
      </p:sp>
    </p:spTree>
    <p:extLst>
      <p:ext uri="{BB962C8B-B14F-4D97-AF65-F5344CB8AC3E}">
        <p14:creationId xmlns:p14="http://schemas.microsoft.com/office/powerpoint/2010/main" val="1781776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pic>
        <p:nvPicPr>
          <p:cNvPr id="7" name="Billede 6"/>
          <p:cNvPicPr/>
          <p:nvPr/>
        </p:nvPicPr>
        <p:blipFill>
          <a:blip r:embed="rId3" cstate="print">
            <a:extLst>
              <a:ext uri="{28A0092B-C50C-407E-A947-70E740481C1C}">
                <a14:useLocalDpi xmlns:a14="http://schemas.microsoft.com/office/drawing/2010/main" val="0"/>
              </a:ext>
            </a:extLst>
          </a:blip>
          <a:stretch>
            <a:fillRect/>
          </a:stretch>
        </p:blipFill>
        <p:spPr>
          <a:xfrm>
            <a:off x="179512" y="116632"/>
            <a:ext cx="2808312" cy="2570162"/>
          </a:xfrm>
          <a:prstGeom prst="rect">
            <a:avLst/>
          </a:prstGeom>
        </p:spPr>
      </p:pic>
      <p:pic>
        <p:nvPicPr>
          <p:cNvPr id="9" name="Billede 8"/>
          <p:cNvPicPr/>
          <p:nvPr/>
        </p:nvPicPr>
        <p:blipFill>
          <a:blip r:embed="rId4" cstate="print">
            <a:extLst>
              <a:ext uri="{28A0092B-C50C-407E-A947-70E740481C1C}">
                <a14:useLocalDpi xmlns:a14="http://schemas.microsoft.com/office/drawing/2010/main" val="0"/>
              </a:ext>
            </a:extLst>
          </a:blip>
          <a:stretch>
            <a:fillRect/>
          </a:stretch>
        </p:blipFill>
        <p:spPr>
          <a:xfrm>
            <a:off x="263966" y="2780928"/>
            <a:ext cx="2723858" cy="3168352"/>
          </a:xfrm>
          <a:prstGeom prst="rect">
            <a:avLst/>
          </a:prstGeom>
        </p:spPr>
      </p:pic>
      <p:pic>
        <p:nvPicPr>
          <p:cNvPr id="11" name="Billede 10"/>
          <p:cNvPicPr/>
          <p:nvPr/>
        </p:nvPicPr>
        <p:blipFill>
          <a:blip r:embed="rId5" cstate="print">
            <a:extLst>
              <a:ext uri="{28A0092B-C50C-407E-A947-70E740481C1C}">
                <a14:useLocalDpi xmlns:a14="http://schemas.microsoft.com/office/drawing/2010/main" val="0"/>
              </a:ext>
            </a:extLst>
          </a:blip>
          <a:stretch>
            <a:fillRect/>
          </a:stretch>
        </p:blipFill>
        <p:spPr>
          <a:xfrm>
            <a:off x="3334468" y="147312"/>
            <a:ext cx="4045844" cy="2921647"/>
          </a:xfrm>
          <a:prstGeom prst="rect">
            <a:avLst/>
          </a:prstGeom>
        </p:spPr>
      </p:pic>
      <p:pic>
        <p:nvPicPr>
          <p:cNvPr id="13" name="Billede 12"/>
          <p:cNvPicPr/>
          <p:nvPr/>
        </p:nvPicPr>
        <p:blipFill>
          <a:blip r:embed="rId6" cstate="print">
            <a:extLst>
              <a:ext uri="{28A0092B-C50C-407E-A947-70E740481C1C}">
                <a14:useLocalDpi xmlns:a14="http://schemas.microsoft.com/office/drawing/2010/main" val="0"/>
              </a:ext>
            </a:extLst>
          </a:blip>
          <a:stretch>
            <a:fillRect/>
          </a:stretch>
        </p:blipFill>
        <p:spPr>
          <a:xfrm>
            <a:off x="3230646" y="3140968"/>
            <a:ext cx="2853522" cy="2928280"/>
          </a:xfrm>
          <a:prstGeom prst="rect">
            <a:avLst/>
          </a:prstGeom>
        </p:spPr>
      </p:pic>
      <p:pic>
        <p:nvPicPr>
          <p:cNvPr id="15" name="Billede 14"/>
          <p:cNvPicPr/>
          <p:nvPr/>
        </p:nvPicPr>
        <p:blipFill>
          <a:blip r:embed="rId7" cstate="print">
            <a:extLst>
              <a:ext uri="{28A0092B-C50C-407E-A947-70E740481C1C}">
                <a14:useLocalDpi xmlns:a14="http://schemas.microsoft.com/office/drawing/2010/main" val="0"/>
              </a:ext>
            </a:extLst>
          </a:blip>
          <a:stretch>
            <a:fillRect/>
          </a:stretch>
        </p:blipFill>
        <p:spPr>
          <a:xfrm>
            <a:off x="6237239" y="2686794"/>
            <a:ext cx="2723726" cy="3287525"/>
          </a:xfrm>
          <a:prstGeom prst="rect">
            <a:avLst/>
          </a:prstGeom>
        </p:spPr>
      </p:pic>
      <p:sp>
        <p:nvSpPr>
          <p:cNvPr id="8" name="Tekstfelt 2"/>
          <p:cNvSpPr txBox="1">
            <a:spLocks noChangeArrowheads="1"/>
          </p:cNvSpPr>
          <p:nvPr/>
        </p:nvSpPr>
        <p:spPr bwMode="auto">
          <a:xfrm>
            <a:off x="263966" y="147312"/>
            <a:ext cx="2604890" cy="2057552"/>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da-DK" i="1" dirty="0" smtClean="0">
                <a:solidFill>
                  <a:srgbClr val="FFFFFF"/>
                </a:solidFill>
                <a:effectLst/>
                <a:latin typeface="Calibri"/>
                <a:ea typeface="Calibri"/>
                <a:cs typeface="Times New Roman"/>
              </a:rPr>
              <a:t>”Miljø </a:t>
            </a:r>
            <a:r>
              <a:rPr lang="da-DK" i="1" dirty="0">
                <a:solidFill>
                  <a:srgbClr val="FFFFFF"/>
                </a:solidFill>
                <a:effectLst/>
                <a:latin typeface="Calibri"/>
                <a:ea typeface="Calibri"/>
                <a:cs typeface="Times New Roman"/>
              </a:rPr>
              <a:t>er vores </a:t>
            </a:r>
            <a:r>
              <a:rPr lang="da-DK" i="1" dirty="0" smtClean="0">
                <a:solidFill>
                  <a:srgbClr val="FFFFFF"/>
                </a:solidFill>
                <a:effectLst/>
                <a:latin typeface="Calibri"/>
                <a:ea typeface="Calibri"/>
                <a:cs typeface="Times New Roman"/>
              </a:rPr>
              <a:t>omgivelser</a:t>
            </a:r>
            <a:r>
              <a:rPr lang="da-DK" i="1" dirty="0">
                <a:solidFill>
                  <a:srgbClr val="FFFFFF"/>
                </a:solidFill>
                <a:effectLst/>
                <a:latin typeface="Calibri"/>
                <a:ea typeface="Calibri"/>
                <a:cs typeface="Times New Roman"/>
              </a:rPr>
              <a:t/>
            </a:r>
            <a:br>
              <a:rPr lang="da-DK" i="1" dirty="0">
                <a:solidFill>
                  <a:srgbClr val="FFFFFF"/>
                </a:solidFill>
                <a:effectLst/>
                <a:latin typeface="Calibri"/>
                <a:ea typeface="Calibri"/>
                <a:cs typeface="Times New Roman"/>
              </a:rPr>
            </a:br>
            <a:r>
              <a:rPr lang="da-DK" i="1" dirty="0" smtClean="0">
                <a:solidFill>
                  <a:srgbClr val="FFFFFF"/>
                </a:solidFill>
                <a:effectLst/>
                <a:latin typeface="Calibri"/>
                <a:ea typeface="Calibri"/>
                <a:cs typeface="Times New Roman"/>
              </a:rPr>
              <a:t>Det </a:t>
            </a:r>
            <a:r>
              <a:rPr lang="da-DK" i="1" dirty="0">
                <a:solidFill>
                  <a:srgbClr val="FFFFFF"/>
                </a:solidFill>
                <a:effectLst/>
                <a:latin typeface="Calibri"/>
                <a:ea typeface="Calibri"/>
                <a:cs typeface="Times New Roman"/>
              </a:rPr>
              <a:t>kan være byen, havet, vandløb, landbrug, skoven og så </a:t>
            </a:r>
            <a:r>
              <a:rPr lang="da-DK" i="1" dirty="0" smtClean="0">
                <a:solidFill>
                  <a:srgbClr val="FFFFFF"/>
                </a:solidFill>
                <a:effectLst/>
                <a:latin typeface="Calibri"/>
                <a:ea typeface="Calibri"/>
                <a:cs typeface="Times New Roman"/>
              </a:rPr>
              <a:t>videre”.</a:t>
            </a:r>
            <a:endParaRPr lang="da-DK" i="1" dirty="0">
              <a:effectLst/>
              <a:latin typeface="Calibri"/>
              <a:ea typeface="Calibri"/>
              <a:cs typeface="Times New Roman"/>
            </a:endParaRPr>
          </a:p>
          <a:p>
            <a:pPr>
              <a:lnSpc>
                <a:spcPct val="115000"/>
              </a:lnSpc>
              <a:spcAft>
                <a:spcPts val="0"/>
              </a:spcAft>
            </a:pPr>
            <a:r>
              <a:rPr lang="da-DK" sz="1000" dirty="0">
                <a:solidFill>
                  <a:srgbClr val="FFFFFF"/>
                </a:solidFill>
                <a:effectLst/>
                <a:latin typeface="Calibri"/>
                <a:ea typeface="Calibri"/>
                <a:cs typeface="Times New Roman"/>
              </a:rPr>
              <a:t> </a:t>
            </a:r>
            <a:endParaRPr lang="da-DK" sz="1050" dirty="0" smtClean="0">
              <a:solidFill>
                <a:srgbClr val="FFFFFF"/>
              </a:solidFill>
              <a:effectLst/>
              <a:latin typeface="Calibri"/>
              <a:ea typeface="Calibri"/>
              <a:cs typeface="Times New Roman"/>
            </a:endParaRPr>
          </a:p>
          <a:p>
            <a:pPr>
              <a:lnSpc>
                <a:spcPct val="115000"/>
              </a:lnSpc>
              <a:spcAft>
                <a:spcPts val="0"/>
              </a:spcAft>
            </a:pPr>
            <a:r>
              <a:rPr lang="da-DK" sz="1050" dirty="0" smtClean="0">
                <a:solidFill>
                  <a:srgbClr val="FFFFFF"/>
                </a:solidFill>
                <a:effectLst/>
                <a:latin typeface="Calibri"/>
                <a:ea typeface="Calibri"/>
                <a:cs typeface="Times New Roman"/>
              </a:rPr>
              <a:t>Kilde</a:t>
            </a:r>
            <a:r>
              <a:rPr lang="da-DK" sz="1050" dirty="0">
                <a:solidFill>
                  <a:srgbClr val="FFFFFF"/>
                </a:solidFill>
                <a:effectLst/>
                <a:latin typeface="Calibri"/>
                <a:ea typeface="Calibri"/>
                <a:cs typeface="Times New Roman"/>
              </a:rPr>
              <a:t>: </a:t>
            </a:r>
            <a:r>
              <a:rPr lang="da-DK" sz="1050" u="sng" dirty="0">
                <a:solidFill>
                  <a:srgbClr val="FFFFFF"/>
                </a:solidFill>
                <a:effectLst/>
                <a:latin typeface="Calibri"/>
                <a:ea typeface="Calibri"/>
                <a:cs typeface="Times New Roman"/>
                <a:hlinkClick r:id="rId8"/>
              </a:rPr>
              <a:t>http://www.emu.dk/elever4-6/natfag/miljoe/index.html</a:t>
            </a:r>
            <a:r>
              <a:rPr lang="da-DK" sz="1050" u="sng" dirty="0" smtClean="0">
                <a:solidFill>
                  <a:srgbClr val="FFFFFF"/>
                </a:solidFill>
                <a:effectLst/>
                <a:latin typeface="Calibri"/>
                <a:ea typeface="Calibri"/>
                <a:cs typeface="Times New Roman"/>
                <a:hlinkClick r:id="rId8"/>
              </a:rPr>
              <a:t>#</a:t>
            </a:r>
            <a:endParaRPr lang="da-DK" sz="1050" dirty="0">
              <a:effectLst/>
              <a:latin typeface="Calibri"/>
              <a:ea typeface="Calibri"/>
              <a:cs typeface="Times New Roman"/>
            </a:endParaRPr>
          </a:p>
          <a:p>
            <a:pPr>
              <a:lnSpc>
                <a:spcPct val="115000"/>
              </a:lnSpc>
              <a:spcAft>
                <a:spcPts val="1000"/>
              </a:spcAft>
            </a:pPr>
            <a:r>
              <a:rPr lang="da-DK" sz="1200" dirty="0">
                <a:effectLst/>
                <a:latin typeface="Calibri"/>
                <a:ea typeface="Calibri"/>
                <a:cs typeface="Times New Roman"/>
              </a:rPr>
              <a:t> </a:t>
            </a:r>
            <a:endParaRPr lang="da-DK" sz="1100" dirty="0">
              <a:effectLst/>
              <a:latin typeface="Calibri"/>
              <a:ea typeface="Calibri"/>
              <a:cs typeface="Times New Roman"/>
            </a:endParaRPr>
          </a:p>
        </p:txBody>
      </p:sp>
      <p:sp>
        <p:nvSpPr>
          <p:cNvPr id="10" name="Tekstfelt 2"/>
          <p:cNvSpPr txBox="1">
            <a:spLocks noChangeArrowheads="1"/>
          </p:cNvSpPr>
          <p:nvPr/>
        </p:nvSpPr>
        <p:spPr bwMode="auto">
          <a:xfrm>
            <a:off x="3334468" y="139722"/>
            <a:ext cx="3973836" cy="2425182"/>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400" b="1" dirty="0">
                <a:solidFill>
                  <a:srgbClr val="FFFFFF"/>
                </a:solidFill>
                <a:effectLst/>
                <a:latin typeface="Calibri"/>
                <a:ea typeface="Calibri"/>
                <a:cs typeface="Times New Roman"/>
              </a:rPr>
              <a:t>Bevar en rig og ren natur</a:t>
            </a:r>
            <a:endParaRPr lang="da-DK" sz="1400" dirty="0">
              <a:effectLst/>
              <a:latin typeface="Calibri"/>
              <a:ea typeface="Calibri"/>
              <a:cs typeface="Times New Roman"/>
            </a:endParaRPr>
          </a:p>
          <a:p>
            <a:pPr>
              <a:lnSpc>
                <a:spcPct val="115000"/>
              </a:lnSpc>
              <a:spcAft>
                <a:spcPts val="1000"/>
              </a:spcAft>
            </a:pPr>
            <a:r>
              <a:rPr lang="da-DK" sz="1400" i="1" dirty="0" smtClean="0">
                <a:solidFill>
                  <a:srgbClr val="FFFFFF"/>
                </a:solidFill>
                <a:effectLst/>
                <a:latin typeface="Calibri"/>
                <a:ea typeface="Calibri"/>
                <a:cs typeface="Times New Roman"/>
              </a:rPr>
              <a:t>”Naturen </a:t>
            </a:r>
            <a:r>
              <a:rPr lang="da-DK" sz="1400" i="1" dirty="0">
                <a:solidFill>
                  <a:srgbClr val="FFFFFF"/>
                </a:solidFill>
                <a:effectLst/>
                <a:latin typeface="Calibri"/>
                <a:ea typeface="Calibri"/>
                <a:cs typeface="Times New Roman"/>
              </a:rPr>
              <a:t>er rigere og renere på økologiske arealer. Det skyldes dels, at de økologiske landmænd ikke gør brug af de sprøjtemidler, som andre landmænd bruger, og dels at de anvender mindre gødning end de ikke-økologiske </a:t>
            </a:r>
            <a:r>
              <a:rPr lang="da-DK" sz="1400" i="1" dirty="0" smtClean="0">
                <a:solidFill>
                  <a:srgbClr val="FFFFFF"/>
                </a:solidFill>
                <a:effectLst/>
                <a:latin typeface="Calibri"/>
                <a:ea typeface="Calibri"/>
                <a:cs typeface="Times New Roman"/>
              </a:rPr>
              <a:t>landmænd</a:t>
            </a:r>
            <a:r>
              <a:rPr lang="da-DK" sz="1400" i="1" dirty="0" smtClean="0">
                <a:solidFill>
                  <a:srgbClr val="FFFFFF"/>
                </a:solidFill>
                <a:latin typeface="Calibri"/>
                <a:ea typeface="Calibri"/>
                <a:cs typeface="Times New Roman"/>
              </a:rPr>
              <a:t>”.</a:t>
            </a:r>
            <a:endParaRPr lang="da-DK" sz="1400" i="1" dirty="0">
              <a:effectLst/>
              <a:latin typeface="Calibri"/>
              <a:ea typeface="Calibri"/>
              <a:cs typeface="Times New Roman"/>
            </a:endParaRPr>
          </a:p>
          <a:p>
            <a:pPr>
              <a:lnSpc>
                <a:spcPct val="115000"/>
              </a:lnSpc>
              <a:spcAft>
                <a:spcPts val="1000"/>
              </a:spcAft>
            </a:pPr>
            <a:r>
              <a:rPr lang="da-DK" sz="900" dirty="0">
                <a:solidFill>
                  <a:srgbClr val="FFFFFF"/>
                </a:solidFill>
                <a:effectLst/>
                <a:latin typeface="Calibri"/>
                <a:ea typeface="Calibri"/>
                <a:cs typeface="Times New Roman"/>
              </a:rPr>
              <a:t> </a:t>
            </a:r>
            <a:r>
              <a:rPr lang="da-DK" sz="1100" dirty="0" smtClean="0">
                <a:solidFill>
                  <a:srgbClr val="FFFFFF"/>
                </a:solidFill>
                <a:effectLst/>
                <a:latin typeface="Calibri"/>
                <a:ea typeface="Calibri"/>
                <a:cs typeface="Times New Roman"/>
              </a:rPr>
              <a:t>Kilde</a:t>
            </a:r>
            <a:r>
              <a:rPr lang="da-DK" sz="1100" dirty="0">
                <a:solidFill>
                  <a:srgbClr val="FFFFFF"/>
                </a:solidFill>
                <a:effectLst/>
                <a:latin typeface="Calibri"/>
                <a:ea typeface="Calibri"/>
                <a:cs typeface="Times New Roman"/>
              </a:rPr>
              <a:t>: </a:t>
            </a:r>
            <a:r>
              <a:rPr lang="da-DK" sz="1100" u="sng" dirty="0">
                <a:solidFill>
                  <a:srgbClr val="FFFFFF"/>
                </a:solidFill>
                <a:effectLst/>
                <a:latin typeface="Calibri"/>
                <a:ea typeface="Calibri"/>
                <a:cs typeface="Times New Roman"/>
                <a:hlinkClick r:id="rId9"/>
              </a:rPr>
              <a:t>http://www.okologi.dk/baeredygtigt-forbrug/hvorfor-oekologi/gode-grunde-til-at-vaelge-oekologi/6-bevar-en-rig-og-ren-natur.aspx</a:t>
            </a:r>
            <a:endParaRPr lang="da-DK" sz="1100" dirty="0">
              <a:effectLst/>
              <a:latin typeface="Calibri"/>
              <a:ea typeface="Calibri"/>
              <a:cs typeface="Times New Roman"/>
            </a:endParaRPr>
          </a:p>
          <a:p>
            <a:pPr>
              <a:lnSpc>
                <a:spcPct val="115000"/>
              </a:lnSpc>
              <a:spcAft>
                <a:spcPts val="0"/>
              </a:spcAft>
            </a:pPr>
            <a:r>
              <a:rPr lang="da-DK" sz="1100" dirty="0">
                <a:effectLst/>
                <a:latin typeface="Calibri"/>
                <a:ea typeface="Calibri"/>
                <a:cs typeface="Times New Roman"/>
              </a:rPr>
              <a:t> </a:t>
            </a:r>
          </a:p>
          <a:p>
            <a:pPr>
              <a:lnSpc>
                <a:spcPct val="115000"/>
              </a:lnSpc>
              <a:spcAft>
                <a:spcPts val="0"/>
              </a:spcAft>
            </a:pPr>
            <a:r>
              <a:rPr lang="da-DK" sz="1100" dirty="0">
                <a:effectLst/>
                <a:latin typeface="Calibri"/>
                <a:ea typeface="Calibri"/>
                <a:cs typeface="Times New Roman"/>
              </a:rPr>
              <a:t> </a:t>
            </a:r>
          </a:p>
          <a:p>
            <a:pPr>
              <a:lnSpc>
                <a:spcPct val="115000"/>
              </a:lnSpc>
              <a:spcAft>
                <a:spcPts val="1000"/>
              </a:spcAft>
            </a:pPr>
            <a:r>
              <a:rPr lang="da-DK" sz="1000" dirty="0">
                <a:effectLst/>
                <a:latin typeface="Calibri"/>
                <a:ea typeface="Calibri"/>
                <a:cs typeface="Times New Roman"/>
              </a:rPr>
              <a:t> </a:t>
            </a:r>
            <a:endParaRPr lang="da-DK" sz="1100" dirty="0">
              <a:effectLst/>
              <a:latin typeface="Calibri"/>
              <a:ea typeface="Calibri"/>
              <a:cs typeface="Times New Roman"/>
            </a:endParaRPr>
          </a:p>
          <a:p>
            <a:pPr>
              <a:lnSpc>
                <a:spcPct val="115000"/>
              </a:lnSpc>
              <a:spcAft>
                <a:spcPts val="1000"/>
              </a:spcAft>
            </a:pPr>
            <a:r>
              <a:rPr lang="da-DK" sz="1100" dirty="0">
                <a:effectLst/>
                <a:latin typeface="Calibri"/>
                <a:ea typeface="Calibri"/>
                <a:cs typeface="Times New Roman"/>
              </a:rPr>
              <a:t> </a:t>
            </a:r>
          </a:p>
        </p:txBody>
      </p:sp>
      <p:sp>
        <p:nvSpPr>
          <p:cNvPr id="12" name="Tekstfelt 2"/>
          <p:cNvSpPr txBox="1">
            <a:spLocks noChangeArrowheads="1"/>
          </p:cNvSpPr>
          <p:nvPr/>
        </p:nvSpPr>
        <p:spPr bwMode="auto">
          <a:xfrm>
            <a:off x="263966" y="2810247"/>
            <a:ext cx="2723858" cy="2634977"/>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da-DK" sz="1400" i="1" dirty="0" smtClean="0">
                <a:solidFill>
                  <a:srgbClr val="FFFFFF"/>
                </a:solidFill>
                <a:effectLst/>
                <a:latin typeface="Calibri"/>
                <a:ea typeface="Calibri"/>
                <a:cs typeface="Times New Roman"/>
              </a:rPr>
              <a:t>”Dansk </a:t>
            </a:r>
            <a:r>
              <a:rPr lang="da-DK" sz="1400" i="1" dirty="0">
                <a:solidFill>
                  <a:srgbClr val="FFFFFF"/>
                </a:solidFill>
                <a:effectLst/>
                <a:latin typeface="Calibri"/>
                <a:ea typeface="Calibri"/>
                <a:cs typeface="Times New Roman"/>
              </a:rPr>
              <a:t>dyrket frugt og grønt har kort vej fra jord til bord. Så jo mere af sæsonens danske råvarer, du spiser, jo mindre frugt og grønt skal transporteres til Danmark fra udlandet. </a:t>
            </a:r>
            <a:r>
              <a:rPr lang="da-DK" sz="1400" i="1" dirty="0" smtClean="0">
                <a:solidFill>
                  <a:srgbClr val="FFFFFF"/>
                </a:solidFill>
                <a:effectLst/>
                <a:latin typeface="Calibri"/>
                <a:ea typeface="Calibri"/>
                <a:cs typeface="Times New Roman"/>
              </a:rPr>
              <a:t>Det </a:t>
            </a:r>
            <a:r>
              <a:rPr lang="da-DK" sz="1400" i="1" dirty="0">
                <a:solidFill>
                  <a:srgbClr val="FFFFFF"/>
                </a:solidFill>
                <a:effectLst/>
                <a:latin typeface="Calibri"/>
                <a:ea typeface="Calibri"/>
                <a:cs typeface="Times New Roman"/>
              </a:rPr>
              <a:t>skåner både miljøet og </a:t>
            </a:r>
            <a:r>
              <a:rPr lang="da-DK" sz="1400" i="1" dirty="0" smtClean="0">
                <a:solidFill>
                  <a:srgbClr val="FFFFFF"/>
                </a:solidFill>
                <a:effectLst/>
                <a:latin typeface="Calibri"/>
                <a:ea typeface="Calibri"/>
                <a:cs typeface="Times New Roman"/>
              </a:rPr>
              <a:t>klimaet”. </a:t>
            </a:r>
            <a:endParaRPr lang="da-DK" sz="1400" i="1" dirty="0">
              <a:effectLst/>
              <a:latin typeface="Calibri"/>
              <a:ea typeface="Calibri"/>
              <a:cs typeface="Times New Roman"/>
            </a:endParaRPr>
          </a:p>
          <a:p>
            <a:pPr>
              <a:lnSpc>
                <a:spcPct val="115000"/>
              </a:lnSpc>
              <a:spcAft>
                <a:spcPts val="0"/>
              </a:spcAft>
            </a:pPr>
            <a:r>
              <a:rPr lang="da-DK" sz="1200" i="1" dirty="0">
                <a:solidFill>
                  <a:srgbClr val="FFFFFF"/>
                </a:solidFill>
                <a:effectLst/>
                <a:latin typeface="Calibri"/>
                <a:ea typeface="Calibri"/>
                <a:cs typeface="Times New Roman"/>
              </a:rPr>
              <a:t> </a:t>
            </a:r>
            <a:endParaRPr lang="da-DK" sz="1200" i="1" dirty="0">
              <a:effectLst/>
              <a:latin typeface="Calibri"/>
              <a:ea typeface="Calibri"/>
              <a:cs typeface="Times New Roman"/>
            </a:endParaRPr>
          </a:p>
          <a:p>
            <a:pPr>
              <a:lnSpc>
                <a:spcPct val="115000"/>
              </a:lnSpc>
              <a:spcAft>
                <a:spcPts val="0"/>
              </a:spcAft>
            </a:pPr>
            <a:endParaRPr lang="da-DK" sz="900" dirty="0" smtClean="0">
              <a:solidFill>
                <a:srgbClr val="FFFFFF"/>
              </a:solidFill>
              <a:effectLst/>
              <a:latin typeface="Calibri"/>
              <a:ea typeface="Calibri"/>
              <a:cs typeface="Times New Roman"/>
            </a:endParaRPr>
          </a:p>
          <a:p>
            <a:pPr>
              <a:lnSpc>
                <a:spcPct val="115000"/>
              </a:lnSpc>
              <a:spcAft>
                <a:spcPts val="0"/>
              </a:spcAft>
            </a:pPr>
            <a:r>
              <a:rPr lang="da-DK" sz="1000" dirty="0" smtClean="0">
                <a:solidFill>
                  <a:srgbClr val="FFFFFF"/>
                </a:solidFill>
                <a:effectLst/>
                <a:latin typeface="Calibri"/>
                <a:ea typeface="Calibri"/>
                <a:cs typeface="Times New Roman"/>
              </a:rPr>
              <a:t>Kilde</a:t>
            </a:r>
            <a:r>
              <a:rPr lang="da-DK" sz="1000" dirty="0">
                <a:solidFill>
                  <a:srgbClr val="FFFFFF"/>
                </a:solidFill>
                <a:effectLst/>
                <a:latin typeface="Calibri"/>
                <a:ea typeface="Calibri"/>
                <a:cs typeface="Times New Roman"/>
              </a:rPr>
              <a:t>: </a:t>
            </a:r>
            <a:r>
              <a:rPr lang="da-DK" sz="1000" u="sng" dirty="0">
                <a:solidFill>
                  <a:srgbClr val="FFFFFF"/>
                </a:solidFill>
                <a:effectLst/>
                <a:latin typeface="Calibri"/>
                <a:ea typeface="Calibri"/>
                <a:cs typeface="Times New Roman"/>
                <a:hlinkClick r:id="rId10"/>
              </a:rPr>
              <a:t>http://www.aarstiderne.com/Opskrifter/Saesonskema/Spis-efter-aarstiden.aspx</a:t>
            </a:r>
            <a:endParaRPr lang="da-DK" sz="1000" dirty="0">
              <a:effectLst/>
              <a:latin typeface="Calibri"/>
              <a:ea typeface="Calibri"/>
              <a:cs typeface="Times New Roman"/>
            </a:endParaRPr>
          </a:p>
          <a:p>
            <a:pPr>
              <a:lnSpc>
                <a:spcPct val="115000"/>
              </a:lnSpc>
              <a:spcAft>
                <a:spcPts val="1000"/>
              </a:spcAft>
            </a:pPr>
            <a:r>
              <a:rPr lang="da-DK" sz="1100" dirty="0">
                <a:solidFill>
                  <a:srgbClr val="FFFFFF"/>
                </a:solidFill>
                <a:effectLst/>
                <a:latin typeface="Calibri"/>
                <a:ea typeface="Calibri"/>
                <a:cs typeface="Times New Roman"/>
              </a:rPr>
              <a:t> </a:t>
            </a:r>
            <a:endParaRPr lang="da-DK" sz="1100" dirty="0">
              <a:effectLst/>
              <a:latin typeface="Calibri"/>
              <a:ea typeface="Calibri"/>
              <a:cs typeface="Times New Roman"/>
            </a:endParaRPr>
          </a:p>
        </p:txBody>
      </p:sp>
      <p:sp>
        <p:nvSpPr>
          <p:cNvPr id="14" name="Tekstfelt 2"/>
          <p:cNvSpPr txBox="1">
            <a:spLocks noChangeArrowheads="1"/>
          </p:cNvSpPr>
          <p:nvPr/>
        </p:nvSpPr>
        <p:spPr bwMode="auto">
          <a:xfrm>
            <a:off x="3305818" y="3166224"/>
            <a:ext cx="2706341" cy="2397760"/>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1000"/>
              </a:spcAft>
            </a:pPr>
            <a:r>
              <a:rPr lang="da-DK" sz="1400" i="1" dirty="0" smtClean="0">
                <a:solidFill>
                  <a:srgbClr val="FFFFFF"/>
                </a:solidFill>
                <a:effectLst/>
                <a:latin typeface="Calibri"/>
                <a:ea typeface="Calibri"/>
                <a:cs typeface="Times New Roman"/>
              </a:rPr>
              <a:t>”Undersøgelser </a:t>
            </a:r>
            <a:r>
              <a:rPr lang="da-DK" sz="1400" i="1" dirty="0">
                <a:solidFill>
                  <a:srgbClr val="FFFFFF"/>
                </a:solidFill>
                <a:effectLst/>
                <a:latin typeface="Calibri"/>
                <a:ea typeface="Calibri"/>
                <a:cs typeface="Times New Roman"/>
              </a:rPr>
              <a:t>dokumenterer blandt andet, at der i gennemsnit er 30 procent flere vilde plante- og dyrearter på økologisk dyrkede arealer, sammenlignet med ikke-økologisk </a:t>
            </a:r>
            <a:r>
              <a:rPr lang="da-DK" sz="1400" i="1" dirty="0" smtClean="0">
                <a:solidFill>
                  <a:srgbClr val="FFFFFF"/>
                </a:solidFill>
                <a:effectLst/>
                <a:latin typeface="Calibri"/>
                <a:ea typeface="Calibri"/>
                <a:cs typeface="Times New Roman"/>
              </a:rPr>
              <a:t>landbrugsjord”.</a:t>
            </a:r>
            <a:endParaRPr lang="da-DK" sz="1400" i="1" dirty="0">
              <a:effectLst/>
              <a:latin typeface="Calibri"/>
              <a:ea typeface="Calibri"/>
              <a:cs typeface="Times New Roman"/>
            </a:endParaRPr>
          </a:p>
          <a:p>
            <a:pPr>
              <a:lnSpc>
                <a:spcPct val="115000"/>
              </a:lnSpc>
              <a:spcAft>
                <a:spcPts val="1000"/>
              </a:spcAft>
            </a:pPr>
            <a:r>
              <a:rPr lang="da-DK" sz="900" i="1" dirty="0">
                <a:effectLst/>
                <a:latin typeface="Calibri"/>
                <a:ea typeface="Calibri"/>
                <a:cs typeface="Times New Roman"/>
              </a:rPr>
              <a:t> </a:t>
            </a:r>
            <a:endParaRPr lang="da-DK" sz="1100" dirty="0">
              <a:effectLst/>
              <a:latin typeface="Calibri"/>
              <a:ea typeface="Calibri"/>
              <a:cs typeface="Times New Roman"/>
            </a:endParaRPr>
          </a:p>
          <a:p>
            <a:pPr>
              <a:lnSpc>
                <a:spcPct val="115000"/>
              </a:lnSpc>
              <a:spcAft>
                <a:spcPts val="1000"/>
              </a:spcAft>
            </a:pPr>
            <a:r>
              <a:rPr lang="da-DK" sz="900" i="1" dirty="0">
                <a:solidFill>
                  <a:srgbClr val="FFFFFF"/>
                </a:solidFill>
                <a:effectLst/>
                <a:latin typeface="Calibri"/>
                <a:ea typeface="Calibri"/>
                <a:cs typeface="Times New Roman"/>
              </a:rPr>
              <a:t>Kilde: 'Udvikling, vækst og integritet - i den danske økologisektor', udgivet af forskningscenteret ICROFS i november 2008.</a:t>
            </a:r>
            <a:endParaRPr lang="da-DK" sz="1100" dirty="0">
              <a:effectLst/>
              <a:latin typeface="Calibri"/>
              <a:ea typeface="Calibri"/>
              <a:cs typeface="Times New Roman"/>
            </a:endParaRPr>
          </a:p>
          <a:p>
            <a:pPr>
              <a:lnSpc>
                <a:spcPct val="115000"/>
              </a:lnSpc>
              <a:spcAft>
                <a:spcPts val="1000"/>
              </a:spcAft>
            </a:pPr>
            <a:r>
              <a:rPr lang="da-DK" sz="1100" dirty="0">
                <a:solidFill>
                  <a:srgbClr val="FFFFFF"/>
                </a:solidFill>
                <a:effectLst/>
                <a:latin typeface="Calibri"/>
                <a:ea typeface="Calibri"/>
                <a:cs typeface="Times New Roman"/>
              </a:rPr>
              <a:t> </a:t>
            </a:r>
            <a:endParaRPr lang="da-DK" sz="1100" dirty="0">
              <a:effectLst/>
              <a:latin typeface="Calibri"/>
              <a:ea typeface="Calibri"/>
              <a:cs typeface="Times New Roman"/>
            </a:endParaRPr>
          </a:p>
        </p:txBody>
      </p:sp>
      <p:sp>
        <p:nvSpPr>
          <p:cNvPr id="16" name="Tekstfelt 2"/>
          <p:cNvSpPr txBox="1">
            <a:spLocks noChangeArrowheads="1"/>
          </p:cNvSpPr>
          <p:nvPr/>
        </p:nvSpPr>
        <p:spPr bwMode="auto">
          <a:xfrm>
            <a:off x="6284063" y="2686794"/>
            <a:ext cx="2676902" cy="2758431"/>
          </a:xfrm>
          <a:prstGeom prst="rect">
            <a:avLst/>
          </a:prstGeom>
          <a:noFill/>
          <a:ln w="9525">
            <a:noFill/>
            <a:miter lim="800000"/>
            <a:headEnd/>
            <a:tailEnd/>
          </a:ln>
        </p:spPr>
        <p:txBody>
          <a:bodyPr rot="0" vert="horz" wrap="square" lIns="91440" tIns="45720" rIns="91440" bIns="45720" anchor="t" anchorCtr="0">
            <a:noAutofit/>
          </a:bodyPr>
          <a:lstStyle/>
          <a:p>
            <a:pPr>
              <a:lnSpc>
                <a:spcPct val="115000"/>
              </a:lnSpc>
              <a:spcAft>
                <a:spcPts val="0"/>
              </a:spcAft>
            </a:pPr>
            <a:r>
              <a:rPr lang="da-DK" sz="1400" i="1" dirty="0">
                <a:solidFill>
                  <a:srgbClr val="FFFFFF"/>
                </a:solidFill>
                <a:effectLst/>
                <a:latin typeface="Calibri"/>
                <a:ea typeface="Calibri"/>
                <a:cs typeface="Times New Roman"/>
              </a:rPr>
              <a:t>”På sigt kunne et mindre kødforbrug i verden give muligheder for at producere mere mad til en verden med stigende behov. Og så vil det have en positiv miljøeffekt globalt, hvis vi satte vores </a:t>
            </a:r>
            <a:r>
              <a:rPr lang="da-DK" sz="1400" i="1">
                <a:solidFill>
                  <a:srgbClr val="FFFFFF"/>
                </a:solidFill>
                <a:effectLst/>
                <a:latin typeface="Calibri"/>
                <a:ea typeface="Calibri"/>
                <a:cs typeface="Times New Roman"/>
              </a:rPr>
              <a:t>kødforbrug </a:t>
            </a:r>
            <a:r>
              <a:rPr lang="da-DK" sz="1400" i="1" smtClean="0">
                <a:solidFill>
                  <a:srgbClr val="FFFFFF"/>
                </a:solidFill>
                <a:effectLst/>
                <a:latin typeface="Calibri"/>
                <a:ea typeface="Calibri"/>
                <a:cs typeface="Times New Roman"/>
              </a:rPr>
              <a:t>ned”.</a:t>
            </a:r>
            <a:endParaRPr lang="da-DK" sz="1400" i="1" dirty="0">
              <a:effectLst/>
              <a:latin typeface="Calibri"/>
              <a:ea typeface="Calibri"/>
              <a:cs typeface="Times New Roman"/>
            </a:endParaRPr>
          </a:p>
          <a:p>
            <a:pPr>
              <a:lnSpc>
                <a:spcPct val="115000"/>
              </a:lnSpc>
              <a:spcAft>
                <a:spcPts val="0"/>
              </a:spcAft>
            </a:pPr>
            <a:endParaRPr lang="da-DK" sz="1000" dirty="0" smtClean="0">
              <a:solidFill>
                <a:schemeClr val="bg1"/>
              </a:solidFill>
            </a:endParaRPr>
          </a:p>
          <a:p>
            <a:pPr>
              <a:lnSpc>
                <a:spcPct val="115000"/>
              </a:lnSpc>
              <a:spcAft>
                <a:spcPts val="0"/>
              </a:spcAft>
            </a:pPr>
            <a:r>
              <a:rPr lang="da-DK" sz="1000" dirty="0" smtClean="0">
                <a:solidFill>
                  <a:schemeClr val="bg1"/>
                </a:solidFill>
              </a:rPr>
              <a:t>Kilde</a:t>
            </a:r>
            <a:r>
              <a:rPr lang="da-DK" sz="1000" dirty="0">
                <a:solidFill>
                  <a:schemeClr val="bg1"/>
                </a:solidFill>
              </a:rPr>
              <a:t>: </a:t>
            </a:r>
            <a:r>
              <a:rPr lang="da-DK" sz="1000" dirty="0" smtClean="0">
                <a:solidFill>
                  <a:schemeClr val="bg1"/>
                </a:solidFill>
              </a:rPr>
              <a:t>http</a:t>
            </a:r>
            <a:r>
              <a:rPr lang="da-DK" sz="1000" dirty="0">
                <a:solidFill>
                  <a:schemeClr val="bg1"/>
                </a:solidFill>
              </a:rPr>
              <a:t>://samvirke.dk/forbrug/artikler/danskerne-spiser-koed.html</a:t>
            </a:r>
          </a:p>
          <a:p>
            <a:pPr>
              <a:lnSpc>
                <a:spcPct val="115000"/>
              </a:lnSpc>
              <a:spcAft>
                <a:spcPts val="0"/>
              </a:spcAft>
            </a:pPr>
            <a:r>
              <a:rPr lang="da-DK" sz="1100" dirty="0">
                <a:effectLst/>
                <a:latin typeface="Calibri"/>
                <a:ea typeface="Calibri"/>
                <a:cs typeface="Times New Roman"/>
              </a:rPr>
              <a:t> </a:t>
            </a:r>
          </a:p>
          <a:p>
            <a:pPr>
              <a:lnSpc>
                <a:spcPct val="115000"/>
              </a:lnSpc>
              <a:spcAft>
                <a:spcPts val="1000"/>
              </a:spcAft>
            </a:pPr>
            <a:r>
              <a:rPr lang="da-DK" sz="1000" dirty="0">
                <a:effectLst/>
                <a:latin typeface="Calibri"/>
                <a:ea typeface="Calibri"/>
                <a:cs typeface="Times New Roman"/>
              </a:rPr>
              <a:t> </a:t>
            </a:r>
            <a:endParaRPr lang="da-DK" sz="1100" dirty="0">
              <a:effectLst/>
              <a:latin typeface="Calibri"/>
              <a:ea typeface="Calibri"/>
              <a:cs typeface="Times New Roman"/>
            </a:endParaRPr>
          </a:p>
        </p:txBody>
      </p:sp>
    </p:spTree>
    <p:extLst>
      <p:ext uri="{BB962C8B-B14F-4D97-AF65-F5344CB8AC3E}">
        <p14:creationId xmlns:p14="http://schemas.microsoft.com/office/powerpoint/2010/main" val="1865210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a-DK" dirty="0" smtClean="0"/>
              <a:t>Tema 1: </a:t>
            </a:r>
            <a:r>
              <a:rPr lang="da-DK" dirty="0"/>
              <a:t>Økologisk kontra konventionel produktion</a:t>
            </a:r>
          </a:p>
        </p:txBody>
      </p:sp>
      <p:sp>
        <p:nvSpPr>
          <p:cNvPr id="6" name="Pladsholder til indhold 5"/>
          <p:cNvSpPr>
            <a:spLocks noGrp="1"/>
          </p:cNvSpPr>
          <p:nvPr>
            <p:ph idx="1"/>
          </p:nvPr>
        </p:nvSpPr>
        <p:spPr>
          <a:xfrm>
            <a:off x="457200" y="1600201"/>
            <a:ext cx="8229600" cy="4133056"/>
          </a:xfrm>
        </p:spPr>
        <p:txBody>
          <a:bodyPr/>
          <a:lstStyle/>
          <a:p>
            <a:pPr marL="0" indent="0">
              <a:buNone/>
            </a:pPr>
            <a:endParaRPr lang="da-DK" dirty="0" smtClean="0"/>
          </a:p>
          <a:p>
            <a:pPr marL="0" indent="0">
              <a:buNone/>
            </a:pPr>
            <a:r>
              <a:rPr lang="da-DK" dirty="0" smtClean="0"/>
              <a:t>Gruppearbejde</a:t>
            </a:r>
            <a:r>
              <a:rPr lang="da-DK" dirty="0"/>
              <a:t>: Fødevarekendskab</a:t>
            </a:r>
          </a:p>
          <a:p>
            <a:pPr marL="0" indent="0">
              <a:buNone/>
            </a:pPr>
            <a:endParaRPr lang="da-DK" dirty="0"/>
          </a:p>
          <a:p>
            <a:pPr marL="0" indent="0">
              <a:buNone/>
            </a:pPr>
            <a:r>
              <a:rPr lang="da-DK" dirty="0"/>
              <a:t>Undersøg et eller flere af nedenstående punkter og fremlæg jeres resultater for klassen.</a:t>
            </a:r>
          </a:p>
          <a:p>
            <a:pPr marL="0" indent="0">
              <a:buNone/>
            </a:pP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1440872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a-DK" dirty="0" smtClean="0"/>
              <a:t>Tema 1: </a:t>
            </a:r>
            <a:r>
              <a:rPr lang="da-DK" dirty="0"/>
              <a:t>Økologisk kontra konventionel produktion</a:t>
            </a:r>
          </a:p>
        </p:txBody>
      </p:sp>
      <p:sp>
        <p:nvSpPr>
          <p:cNvPr id="6" name="Pladsholder til indhold 5"/>
          <p:cNvSpPr>
            <a:spLocks noGrp="1"/>
          </p:cNvSpPr>
          <p:nvPr>
            <p:ph idx="1"/>
          </p:nvPr>
        </p:nvSpPr>
        <p:spPr>
          <a:xfrm>
            <a:off x="457200" y="1600201"/>
            <a:ext cx="8229600" cy="4133056"/>
          </a:xfrm>
        </p:spPr>
        <p:txBody>
          <a:bodyPr>
            <a:normAutofit fontScale="85000" lnSpcReduction="20000"/>
          </a:bodyPr>
          <a:lstStyle/>
          <a:p>
            <a:pPr lvl="0"/>
            <a:endParaRPr lang="da-DK" dirty="0" smtClean="0"/>
          </a:p>
          <a:p>
            <a:pPr lvl="0"/>
            <a:r>
              <a:rPr lang="da-DK" dirty="0" smtClean="0"/>
              <a:t>Hvad </a:t>
            </a:r>
            <a:r>
              <a:rPr lang="da-DK" dirty="0"/>
              <a:t>betyder begrebet økologi, og hvad forstår man ved et økosystem</a:t>
            </a:r>
            <a:r>
              <a:rPr lang="da-DK" dirty="0" smtClean="0"/>
              <a:t>?</a:t>
            </a:r>
          </a:p>
          <a:p>
            <a:pPr lvl="0"/>
            <a:endParaRPr lang="da-DK" dirty="0"/>
          </a:p>
          <a:p>
            <a:pPr lvl="0"/>
            <a:r>
              <a:rPr lang="da-DK" dirty="0"/>
              <a:t>Hvad er et økosystem? </a:t>
            </a:r>
          </a:p>
          <a:p>
            <a:pPr lvl="0"/>
            <a:endParaRPr lang="da-DK" dirty="0" smtClean="0"/>
          </a:p>
          <a:p>
            <a:pPr lvl="0"/>
            <a:r>
              <a:rPr lang="da-DK" dirty="0" smtClean="0"/>
              <a:t>Hvad </a:t>
            </a:r>
            <a:r>
              <a:rPr lang="da-DK" dirty="0"/>
              <a:t>er forskellen mellem økologisk og konventionel produktion og landbrug? </a:t>
            </a:r>
            <a:r>
              <a:rPr lang="da-DK" dirty="0" smtClean="0"/>
              <a:t>Undersøge fx reglerne </a:t>
            </a:r>
            <a:r>
              <a:rPr lang="da-DK" dirty="0"/>
              <a:t>for dyrehold, foder, produktionsformer, kunstgødning, sprøjtemidler, </a:t>
            </a:r>
            <a:r>
              <a:rPr lang="da-DK" dirty="0" smtClean="0"/>
              <a:t>tilsætningsstoffer og/eller </a:t>
            </a:r>
            <a:r>
              <a:rPr lang="da-DK" dirty="0"/>
              <a:t>gensplejsning</a:t>
            </a:r>
            <a:r>
              <a:rPr lang="da-DK" dirty="0" smtClean="0"/>
              <a:t>.</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33860393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da-DK" dirty="0" smtClean="0"/>
              <a:t>Tema 1: </a:t>
            </a:r>
            <a:r>
              <a:rPr lang="da-DK" dirty="0"/>
              <a:t>Økologisk kontra konventionel produktion</a:t>
            </a:r>
          </a:p>
        </p:txBody>
      </p:sp>
      <p:sp>
        <p:nvSpPr>
          <p:cNvPr id="6" name="Pladsholder til indhold 5"/>
          <p:cNvSpPr>
            <a:spLocks noGrp="1"/>
          </p:cNvSpPr>
          <p:nvPr>
            <p:ph idx="1"/>
          </p:nvPr>
        </p:nvSpPr>
        <p:spPr>
          <a:xfrm>
            <a:off x="457200" y="1600201"/>
            <a:ext cx="8229600" cy="4133056"/>
          </a:xfrm>
        </p:spPr>
        <p:txBody>
          <a:bodyPr/>
          <a:lstStyle/>
          <a:p>
            <a:pPr lvl="0"/>
            <a:endParaRPr lang="da-DK" dirty="0" smtClean="0"/>
          </a:p>
          <a:p>
            <a:pPr lvl="0"/>
            <a:r>
              <a:rPr lang="da-DK" dirty="0" smtClean="0"/>
              <a:t>Sammenlign </a:t>
            </a:r>
            <a:r>
              <a:rPr lang="da-DK" dirty="0"/>
              <a:t>udbyttet fra en økologisk mark med </a:t>
            </a:r>
            <a:r>
              <a:rPr lang="da-DK" dirty="0" smtClean="0"/>
              <a:t>de sunde og </a:t>
            </a:r>
            <a:r>
              <a:rPr lang="da-DK" dirty="0"/>
              <a:t>miljøvenlige </a:t>
            </a:r>
            <a:r>
              <a:rPr lang="da-DK" dirty="0" smtClean="0"/>
              <a:t>kostråd </a:t>
            </a:r>
            <a:r>
              <a:rPr lang="da-DK" dirty="0"/>
              <a:t>– er der en sammenhæng og hvilke?</a:t>
            </a:r>
          </a:p>
          <a:p>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Tree>
    <p:extLst>
      <p:ext uri="{BB962C8B-B14F-4D97-AF65-F5344CB8AC3E}">
        <p14:creationId xmlns:p14="http://schemas.microsoft.com/office/powerpoint/2010/main" val="8313946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t>Tema 2: Det miljøvenlige køkken</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lstStyle/>
          <a:p>
            <a:pPr marL="0" indent="0">
              <a:buNone/>
            </a:pPr>
            <a:r>
              <a:rPr lang="da-DK" dirty="0"/>
              <a:t>Gruppearbejde: Fødevarekendskab</a:t>
            </a:r>
          </a:p>
          <a:p>
            <a:pPr marL="0" indent="0">
              <a:buNone/>
            </a:pPr>
            <a:endParaRPr lang="da-DK" dirty="0"/>
          </a:p>
          <a:p>
            <a:pPr marL="0" indent="0">
              <a:buNone/>
            </a:pPr>
            <a:r>
              <a:rPr lang="da-DK" dirty="0"/>
              <a:t>Undersøg et eller flere af nedenstående punkter og fremlæg jeres resultater for klassen.</a:t>
            </a:r>
          </a:p>
          <a:p>
            <a:endParaRPr lang="da-DK" dirty="0"/>
          </a:p>
        </p:txBody>
      </p:sp>
    </p:spTree>
    <p:extLst>
      <p:ext uri="{BB962C8B-B14F-4D97-AF65-F5344CB8AC3E}">
        <p14:creationId xmlns:p14="http://schemas.microsoft.com/office/powerpoint/2010/main" val="24705094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t>Tema 2: Det miljøvenlige køkken</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normAutofit fontScale="85000" lnSpcReduction="20000"/>
          </a:bodyPr>
          <a:lstStyle/>
          <a:p>
            <a:pPr marL="0" indent="0">
              <a:buNone/>
            </a:pPr>
            <a:endParaRPr lang="da-DK" dirty="0"/>
          </a:p>
          <a:p>
            <a:pPr lvl="0"/>
            <a:r>
              <a:rPr lang="da-DK" dirty="0"/>
              <a:t>Hvad vil det sige, at et køkken er miljøvenligt? </a:t>
            </a:r>
            <a:r>
              <a:rPr lang="da-DK" dirty="0" smtClean="0"/>
              <a:t>Undersøge fx emballage </a:t>
            </a:r>
            <a:r>
              <a:rPr lang="da-DK" dirty="0"/>
              <a:t>forbrug, madaffald, energiforbrug, vandforbrug, </a:t>
            </a:r>
            <a:r>
              <a:rPr lang="da-DK" dirty="0" smtClean="0"/>
              <a:t>rengøringsmidler og/eller </a:t>
            </a:r>
            <a:r>
              <a:rPr lang="da-DK" dirty="0"/>
              <a:t>økologi. </a:t>
            </a:r>
            <a:endParaRPr lang="da-DK" dirty="0" smtClean="0"/>
          </a:p>
          <a:p>
            <a:pPr lvl="0"/>
            <a:endParaRPr lang="da-DK" dirty="0"/>
          </a:p>
          <a:p>
            <a:pPr lvl="0"/>
            <a:r>
              <a:rPr lang="da-DK" dirty="0" smtClean="0"/>
              <a:t>Udarbejd </a:t>
            </a:r>
            <a:r>
              <a:rPr lang="da-DK" dirty="0"/>
              <a:t>10 gode tips og ideer til et mere miljøvenligt køkken, samt hvordan I</a:t>
            </a:r>
            <a:r>
              <a:rPr lang="da-DK" dirty="0" smtClean="0"/>
              <a:t> </a:t>
            </a:r>
            <a:r>
              <a:rPr lang="da-DK" dirty="0"/>
              <a:t>vil gøre det i </a:t>
            </a:r>
            <a:r>
              <a:rPr lang="da-DK" dirty="0" smtClean="0"/>
              <a:t>praksis.</a:t>
            </a:r>
            <a:endParaRPr lang="da-DK" dirty="0"/>
          </a:p>
          <a:p>
            <a:pPr lvl="0"/>
            <a:endParaRPr lang="da-DK" dirty="0" smtClean="0"/>
          </a:p>
          <a:p>
            <a:pPr lvl="0"/>
            <a:r>
              <a:rPr lang="da-DK" dirty="0" smtClean="0"/>
              <a:t>Undersøg </a:t>
            </a:r>
            <a:r>
              <a:rPr lang="da-DK" dirty="0"/>
              <a:t>og sammenlign de to forskellige rengøringsmidler - hvad indeholder de? </a:t>
            </a:r>
            <a:endParaRPr lang="da-DK" dirty="0" smtClean="0"/>
          </a:p>
        </p:txBody>
      </p:sp>
    </p:spTree>
    <p:extLst>
      <p:ext uri="{BB962C8B-B14F-4D97-AF65-F5344CB8AC3E}">
        <p14:creationId xmlns:p14="http://schemas.microsoft.com/office/powerpoint/2010/main" val="8130650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smtClean="0"/>
              <a:t>Tema 2: Det miljøvenlige køkken</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lstStyle/>
          <a:p>
            <a:pPr lvl="0"/>
            <a:endParaRPr lang="da-DK" dirty="0" smtClean="0"/>
          </a:p>
          <a:p>
            <a:pPr lvl="0"/>
            <a:r>
              <a:rPr lang="da-DK" dirty="0" smtClean="0"/>
              <a:t>Undersøg </a:t>
            </a:r>
            <a:r>
              <a:rPr lang="da-DK" dirty="0"/>
              <a:t>indholdet af de </a:t>
            </a:r>
            <a:r>
              <a:rPr lang="da-DK" dirty="0" smtClean="0"/>
              <a:t>rengøringsmidler, </a:t>
            </a:r>
            <a:r>
              <a:rPr lang="da-DK" dirty="0"/>
              <a:t>som anvendes i skolens </a:t>
            </a:r>
            <a:r>
              <a:rPr lang="da-DK" dirty="0" smtClean="0"/>
              <a:t>køkken</a:t>
            </a:r>
            <a:r>
              <a:rPr lang="da-DK" dirty="0"/>
              <a:t>.</a:t>
            </a:r>
            <a:endParaRPr lang="da-DK" dirty="0" smtClean="0"/>
          </a:p>
          <a:p>
            <a:pPr lvl="0"/>
            <a:endParaRPr lang="da-DK" sz="1800" dirty="0"/>
          </a:p>
          <a:p>
            <a:pPr lvl="0"/>
            <a:r>
              <a:rPr lang="da-DK" dirty="0"/>
              <a:t>Undersøg og sammenlign madpyramiden 2011 med </a:t>
            </a:r>
            <a:r>
              <a:rPr lang="da-DK" dirty="0" smtClean="0"/>
              <a:t>de sunde og miljøvenlige kostråd </a:t>
            </a:r>
            <a:r>
              <a:rPr lang="da-DK" dirty="0"/>
              <a:t>– find forskelle og ligheder.</a:t>
            </a:r>
          </a:p>
          <a:p>
            <a:endParaRPr lang="da-DK" dirty="0"/>
          </a:p>
        </p:txBody>
      </p:sp>
    </p:spTree>
    <p:extLst>
      <p:ext uri="{BB962C8B-B14F-4D97-AF65-F5344CB8AC3E}">
        <p14:creationId xmlns:p14="http://schemas.microsoft.com/office/powerpoint/2010/main" val="953462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pPr algn="l"/>
            <a:r>
              <a:rPr lang="da-DK" dirty="0" smtClean="0"/>
              <a:t>Tema 3: Ressourcer</a:t>
            </a:r>
            <a:endParaRPr lang="da-DK" dirty="0"/>
          </a:p>
        </p:txBody>
      </p:sp>
      <p:pic>
        <p:nvPicPr>
          <p:cNvPr id="4" name="Billed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560" y="5805264"/>
            <a:ext cx="8279904" cy="1022541"/>
          </a:xfrm>
          <a:prstGeom prst="rect">
            <a:avLst/>
          </a:prstGeom>
        </p:spPr>
      </p:pic>
      <p:sp>
        <p:nvSpPr>
          <p:cNvPr id="2" name="Pladsholder til indhold 1"/>
          <p:cNvSpPr>
            <a:spLocks noGrp="1"/>
          </p:cNvSpPr>
          <p:nvPr>
            <p:ph idx="1"/>
          </p:nvPr>
        </p:nvSpPr>
        <p:spPr/>
        <p:txBody>
          <a:bodyPr/>
          <a:lstStyle/>
          <a:p>
            <a:pPr marL="0" indent="0">
              <a:buNone/>
            </a:pPr>
            <a:endParaRPr lang="da-DK" dirty="0" smtClean="0"/>
          </a:p>
          <a:p>
            <a:pPr marL="0" indent="0">
              <a:buNone/>
            </a:pPr>
            <a:r>
              <a:rPr lang="da-DK" dirty="0" smtClean="0"/>
              <a:t>Gruppearbejde</a:t>
            </a:r>
            <a:r>
              <a:rPr lang="da-DK" dirty="0"/>
              <a:t>: Fødevarekendskab</a:t>
            </a:r>
          </a:p>
          <a:p>
            <a:pPr marL="0" indent="0">
              <a:buNone/>
            </a:pPr>
            <a:endParaRPr lang="da-DK" dirty="0"/>
          </a:p>
          <a:p>
            <a:pPr marL="0" indent="0">
              <a:buNone/>
            </a:pPr>
            <a:r>
              <a:rPr lang="da-DK" dirty="0"/>
              <a:t>Undersøg </a:t>
            </a:r>
            <a:r>
              <a:rPr lang="da-DK" dirty="0" smtClean="0"/>
              <a:t>nedenstående </a:t>
            </a:r>
            <a:r>
              <a:rPr lang="da-DK" dirty="0"/>
              <a:t>punkter og fremlæg jeres resultater for klassen.</a:t>
            </a:r>
          </a:p>
          <a:p>
            <a:endParaRPr lang="da-DK" dirty="0"/>
          </a:p>
        </p:txBody>
      </p:sp>
    </p:spTree>
    <p:extLst>
      <p:ext uri="{BB962C8B-B14F-4D97-AF65-F5344CB8AC3E}">
        <p14:creationId xmlns:p14="http://schemas.microsoft.com/office/powerpoint/2010/main" val="507270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Præsentation1">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Præsentation1</Template>
  <TotalTime>62</TotalTime>
  <Words>461</Words>
  <Application>Microsoft Office PowerPoint</Application>
  <PresentationFormat>Skærmshow (4:3)</PresentationFormat>
  <Paragraphs>65</Paragraphs>
  <Slides>10</Slides>
  <Notes>0</Notes>
  <HiddenSlides>0</HiddenSlides>
  <MMClips>0</MMClips>
  <ScaleCrop>false</ScaleCrop>
  <HeadingPairs>
    <vt:vector size="4" baseType="variant">
      <vt:variant>
        <vt:lpstr>Tema</vt:lpstr>
      </vt:variant>
      <vt:variant>
        <vt:i4>1</vt:i4>
      </vt:variant>
      <vt:variant>
        <vt:lpstr>Diastitler</vt:lpstr>
      </vt:variant>
      <vt:variant>
        <vt:i4>10</vt:i4>
      </vt:variant>
    </vt:vector>
  </HeadingPairs>
  <TitlesOfParts>
    <vt:vector size="11" baseType="lpstr">
      <vt:lpstr>Præsentation1</vt:lpstr>
      <vt:lpstr>PowerPoint-præsentation</vt:lpstr>
      <vt:lpstr>PowerPoint-præsentation</vt:lpstr>
      <vt:lpstr>Tema 1: Økologisk kontra konventionel produktion</vt:lpstr>
      <vt:lpstr>Tema 1: Økologisk kontra konventionel produktion</vt:lpstr>
      <vt:lpstr>Tema 1: Økologisk kontra konventionel produktion</vt:lpstr>
      <vt:lpstr>Tema 2: Det miljøvenlige køkken</vt:lpstr>
      <vt:lpstr>Tema 2: Det miljøvenlige køkken</vt:lpstr>
      <vt:lpstr>Tema 2: Det miljøvenlige køkken</vt:lpstr>
      <vt:lpstr>Tema 3: Ressourcer</vt:lpstr>
      <vt:lpstr>Tema 3: Ressourcer</vt:lpstr>
    </vt:vector>
  </TitlesOfParts>
  <Company>Økologisk Landsforening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Lotte Birk Godiksen</dc:creator>
  <cp:lastModifiedBy>Lotte Birk Godiksen</cp:lastModifiedBy>
  <cp:revision>9</cp:revision>
  <dcterms:created xsi:type="dcterms:W3CDTF">2012-01-03T08:05:59Z</dcterms:created>
  <dcterms:modified xsi:type="dcterms:W3CDTF">2012-01-30T07:41:46Z</dcterms:modified>
</cp:coreProperties>
</file>