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41" r:id="rId21"/>
    <p:sldId id="310" r:id="rId22"/>
    <p:sldId id="340" r:id="rId23"/>
    <p:sldId id="338" r:id="rId24"/>
    <p:sldId id="33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CC"/>
    <a:srgbClr val="FF6600"/>
    <a:srgbClr val="99FFCC"/>
    <a:srgbClr val="B5EE00"/>
    <a:srgbClr val="6ABF0E"/>
    <a:srgbClr val="FA8600"/>
    <a:srgbClr val="B3B4B7"/>
    <a:srgbClr val="00743B"/>
    <a:srgbClr val="FBB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32" y="-6"/>
      </p:cViewPr>
      <p:guideLst>
        <p:guide orient="horz" pos="4192"/>
        <p:guide pos="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C0FB3-05D6-48C9-B10E-D496DB31A06B}" type="datetime1">
              <a:rPr lang="da-DK"/>
              <a:pPr/>
              <a:t>06-12-2012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435C4-71E1-422B-8C65-8B8A496894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35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F87E997-21E1-4A37-8C72-4D0DDAC83BCB}" type="datetime1">
              <a:rPr lang="da-DK"/>
              <a:pPr/>
              <a:t>06-12-2012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8F529C1-560E-4615-B1B5-BDE72F968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0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73ADD-C54B-4A2C-982A-C968B94AD630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B1CA-4390-4E41-A37E-26CF5B64E35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0FC7F-9EB4-4609-B770-26C3F1EF66D4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A368-AAC3-427C-B65B-2AC5BC21A26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0EA7E-80D6-4153-92BE-CBA5DF77F4F8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5EE2-A15C-46F3-BE0D-12900CC20A9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0E236-44CF-4880-A37E-FF334CB19E76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9C5E-465D-462D-9BFF-9B15B458DD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0F055-F493-437A-A6E4-F0482040521E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81D9-52A5-4EA1-A47C-6470BB69E17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10AF8-89AF-42B5-BABE-01AD340A6770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6623-3694-4A30-A361-3409B1E4858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56586-42C7-4C62-9024-AFB27D1940C1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47135-3C78-47F4-8713-9BEC000F6C2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5C704-8C89-4F23-A06A-BAD352784F34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16BE-ED3E-452B-8B03-764DCD0F2C8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AE4FE-3EC8-4EDE-9FC5-70ED9A5C03D6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B698-1259-42B4-B764-FBEEE51E92F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785B7-29B1-4639-B5D9-F9DF530C70BC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333B-DADB-422C-8E42-1A109A70DD0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58D95-7F3A-46D0-95EC-35D35BDCB6CD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3F62-3274-4E5D-9EB5-15290B8515F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A6EA4F77-A12A-4CFC-A51A-C1A2D4FCEEF8}" type="datetime1">
              <a:rPr lang="da-DK" smtClean="0"/>
              <a:pPr/>
              <a:t>06-12-2012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59E877D0-6B0E-4FCD-B87F-CDFB3CD14920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31" name="Billede 6" descr="gras.jpg"/>
          <p:cNvPicPr>
            <a:picLocks noChangeAspect="1"/>
          </p:cNvPicPr>
          <p:nvPr/>
        </p:nvPicPr>
        <p:blipFill>
          <a:blip r:embed="rId13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ØKOLOGISK-LOGO_FINAL_til_økologi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6" descr="gras.jpg"/>
          <p:cNvPicPr>
            <a:picLocks noChangeAspect="1"/>
          </p:cNvPicPr>
          <p:nvPr userDrawn="1"/>
        </p:nvPicPr>
        <p:blipFill>
          <a:blip r:embed="rId13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ØKOLOGISK-LOGO_FINAL_til_økolog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Landbologo - ny 200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255629" y="5803900"/>
            <a:ext cx="1802521" cy="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-regneark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-regneark2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-regneark1.xls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energinet.dk/" TargetMode="External"/><Relationship Id="rId7" Type="http://schemas.openxmlformats.org/officeDocument/2006/relationships/hyperlink" Target="mailto:ks@lemvig-landbo.dk" TargetMode="External"/><Relationship Id="rId2" Type="http://schemas.openxmlformats.org/officeDocument/2006/relationships/hyperlink" Target="http://www.videnomvind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ljoegis.mim.dk/cbkort?profile=miljoegis-vindmoeller" TargetMode="External"/><Relationship Id="rId5" Type="http://schemas.openxmlformats.org/officeDocument/2006/relationships/hyperlink" Target="http://www.lemvig-landbo.dk/%c3%98konomiberegning" TargetMode="External"/><Relationship Id="rId4" Type="http://schemas.openxmlformats.org/officeDocument/2006/relationships/hyperlink" Target="http://www.lemvig-landbo.d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Økologisk energi</a:t>
            </a:r>
            <a:br>
              <a:rPr lang="da-DK" dirty="0" smtClean="0"/>
            </a:br>
            <a:r>
              <a:rPr lang="da-DK" sz="3200" dirty="0" smtClean="0"/>
              <a:t>vindmøller og solceller, kan det betale sig?</a:t>
            </a:r>
            <a:br>
              <a:rPr lang="da-DK" sz="3200" dirty="0" smtClean="0"/>
            </a:b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2000" i="1" dirty="0" smtClean="0"/>
              <a:t>af Kristian Sejersbøl &amp; Lone Klit Malm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12727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400 kW 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solfanger har en </a:t>
            </a:r>
            <a:r>
              <a:rPr lang="da-DK" dirty="0" err="1" smtClean="0"/>
              <a:t>max-effekt</a:t>
            </a:r>
            <a:r>
              <a:rPr lang="da-DK" dirty="0" smtClean="0"/>
              <a:t> på 150 W/m2</a:t>
            </a:r>
          </a:p>
          <a:p>
            <a:r>
              <a:rPr lang="da-DK" dirty="0" smtClean="0"/>
              <a:t>400 kW = 400.000 W</a:t>
            </a:r>
          </a:p>
          <a:p>
            <a:r>
              <a:rPr lang="da-DK" dirty="0" smtClean="0"/>
              <a:t>Et 400 kW anlæg =2.400 m2 solfangerareal</a:t>
            </a:r>
          </a:p>
          <a:p>
            <a:r>
              <a:rPr lang="da-DK" dirty="0" smtClean="0"/>
              <a:t>Anlægget placeres på staldbygnings sydside -&gt; staldbygning på 4.300 m2 grundflade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Solcellernes årsproduktion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861" y="1417638"/>
            <a:ext cx="7085280" cy="40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Arealer og el-produktion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Anlægseffekt,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Solfangerareal,</a:t>
                      </a:r>
                      <a:r>
                        <a:rPr lang="da-DK" baseline="0" dirty="0" smtClean="0"/>
                        <a:t> m2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Bygningsareal, </a:t>
                      </a:r>
                      <a:r>
                        <a:rPr lang="da-DK" dirty="0" err="1" smtClean="0"/>
                        <a:t>ca</a:t>
                      </a:r>
                      <a:r>
                        <a:rPr lang="da-DK" dirty="0" smtClean="0"/>
                        <a:t/>
                      </a:r>
                      <a:br>
                        <a:rPr lang="da-DK" dirty="0" smtClean="0"/>
                      </a:br>
                      <a:r>
                        <a:rPr lang="da-DK" dirty="0" smtClean="0"/>
                        <a:t>(placering på den ene tagflade. 30 grader hældning)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Årlig </a:t>
                      </a:r>
                      <a:r>
                        <a:rPr lang="da-DK" dirty="0" err="1" smtClean="0"/>
                        <a:t>elproduktion</a:t>
                      </a:r>
                      <a:r>
                        <a:rPr lang="da-DK" dirty="0" smtClean="0"/>
                        <a:t>, kWh, </a:t>
                      </a:r>
                      <a:r>
                        <a:rPr lang="da-DK" dirty="0" err="1" smtClean="0"/>
                        <a:t>ca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70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5.710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540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47.000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600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1.080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95.000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1.200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2.160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190.000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1.800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3.240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285.000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2.400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4.320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380.000</a:t>
                      </a:r>
                      <a:endParaRPr lang="da-DK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malkekvægbrug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44"/>
                <a:gridCol w="936364"/>
                <a:gridCol w="1186061"/>
                <a:gridCol w="1345590"/>
                <a:gridCol w="1343413"/>
                <a:gridCol w="1572426"/>
                <a:gridCol w="96140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Anlægseffekt,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Solfangerareal,</a:t>
                      </a:r>
                      <a:r>
                        <a:rPr lang="da-DK" sz="1200" baseline="0" dirty="0" smtClean="0"/>
                        <a:t> m2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Bygningsareal, </a:t>
                      </a:r>
                      <a:r>
                        <a:rPr lang="da-DK" sz="1200" dirty="0" err="1" smtClean="0"/>
                        <a:t>ca</a:t>
                      </a:r>
                      <a:r>
                        <a:rPr lang="da-DK" sz="1200" dirty="0" smtClean="0"/>
                        <a:t/>
                      </a:r>
                      <a:br>
                        <a:rPr lang="da-DK" sz="1200" dirty="0" smtClean="0"/>
                      </a:br>
                      <a:r>
                        <a:rPr lang="da-DK" sz="1200" dirty="0" smtClean="0"/>
                        <a:t>(placering på den ene af 2 tagflader)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Årlig el-produktion i solfangerne, kWh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Antal køer</a:t>
                      </a:r>
                      <a:r>
                        <a:rPr lang="da-DK" sz="1200" baseline="0" dirty="0" smtClean="0"/>
                        <a:t> i stalden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Årligt normforbrug el, kWh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Selvforsyningsgrad, teoretisk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70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5.710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7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4.410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1,3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540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47.000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54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34.000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1,4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600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1.080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95.000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108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68.000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1,4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1.200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2.160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190.000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216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136.000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1,4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1.800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3.240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285.000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324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204.000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1,4</a:t>
                      </a:r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Max 400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2.400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4.320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380.000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432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272.000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 smtClean="0"/>
                        <a:t>1,4</a:t>
                      </a:r>
                      <a:endParaRPr lang="da-DK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 ser på et regneeksempel på en ejendom med 108 køer = 68.000 kWh elforbrug pr år</a:t>
            </a:r>
          </a:p>
          <a:p>
            <a:endParaRPr lang="da-DK" dirty="0" smtClean="0"/>
          </a:p>
          <a:p>
            <a:r>
              <a:rPr lang="da-DK" u="sng" dirty="0" smtClean="0">
                <a:solidFill>
                  <a:srgbClr val="FF0000"/>
                </a:solidFill>
              </a:rPr>
              <a:t>Forudsætning</a:t>
            </a:r>
            <a:r>
              <a:rPr lang="da-DK" dirty="0" smtClean="0">
                <a:solidFill>
                  <a:srgbClr val="FF0000"/>
                </a:solidFill>
              </a:rPr>
              <a:t>: Det er muligt time for time at udnytte solcellernes el-produktion på kvægbruget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1788" y="239683"/>
          <a:ext cx="8015999" cy="568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Regneark" r:id="rId4" imgW="6734144" imgH="4771980" progId="Excel.Sheet.12">
                  <p:embed/>
                </p:oleObj>
              </mc:Choice>
              <mc:Fallback>
                <p:oleObj name="Regneark" r:id="rId4" imgW="6734144" imgH="4771980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" y="239683"/>
                        <a:ext cx="8015999" cy="5680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Hvad kan man investere ved </a:t>
            </a:r>
            <a:r>
              <a:rPr lang="da-DK" sz="3600" dirty="0" err="1" smtClean="0"/>
              <a:t>break-even</a:t>
            </a:r>
            <a:r>
              <a:rPr lang="da-DK" sz="3600" dirty="0" smtClean="0"/>
              <a:t> ?</a:t>
            </a:r>
            <a:br>
              <a:rPr lang="da-DK" sz="3600" dirty="0" smtClean="0"/>
            </a:br>
            <a:r>
              <a:rPr lang="da-DK" sz="2400" dirty="0" smtClean="0">
                <a:solidFill>
                  <a:srgbClr val="FF0000"/>
                </a:solidFill>
              </a:rPr>
              <a:t>126.000 kr i besparelse pr år i eksemplet med 108 køer</a:t>
            </a:r>
            <a:endParaRPr lang="da-DK" sz="3600" dirty="0">
              <a:solidFill>
                <a:srgbClr val="FF0000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61860" y="2298418"/>
          <a:ext cx="7209127" cy="176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egneark" r:id="rId4" imgW="4695721" imgH="1152630" progId="Excel.Sheet.12">
                  <p:embed/>
                </p:oleObj>
              </mc:Choice>
              <mc:Fallback>
                <p:oleObj name="Regneark" r:id="rId4" imgW="4695721" imgH="115263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860" y="2298418"/>
                        <a:ext cx="7209127" cy="1769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Investering i solceller på kostalden</a:t>
            </a:r>
            <a:br>
              <a:rPr lang="da-DK" dirty="0" smtClean="0"/>
            </a:br>
            <a:r>
              <a:rPr lang="da-DK" dirty="0" smtClean="0"/>
              <a:t>108 årskøer på bedriften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355"/>
                <a:gridCol w="2042445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Effekt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Ca. kostpris</a:t>
                      </a:r>
                      <a:br>
                        <a:rPr lang="da-DK" dirty="0" smtClean="0"/>
                      </a:br>
                      <a:r>
                        <a:rPr lang="da-DK" dirty="0" err="1" smtClean="0"/>
                        <a:t>Kr/Wp</a:t>
                      </a:r>
                      <a:r>
                        <a:rPr lang="da-DK" dirty="0" smtClean="0"/>
                        <a:t> excl moms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Investering i alt ,  </a:t>
                      </a:r>
                    </a:p>
                    <a:p>
                      <a:pPr algn="ctr"/>
                      <a:r>
                        <a:rPr lang="da-DK" dirty="0" smtClean="0"/>
                        <a:t>excl moms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Tilbagebetalingstid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100 </a:t>
                      </a:r>
                      <a:r>
                        <a:rPr lang="da-DK" dirty="0" err="1" smtClean="0"/>
                        <a:t>kWp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10 </a:t>
                      </a:r>
                      <a:r>
                        <a:rPr lang="da-DK" dirty="0" err="1" smtClean="0"/>
                        <a:t>kr/Wp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1.000.000 kr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Ca. 12 år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Vær OBS</a:t>
                      </a:r>
                      <a:r>
                        <a:rPr lang="da-DK" baseline="0" dirty="0" smtClean="0"/>
                        <a:t> på at det nye solcelleforlig sænker prisen på overskydende </a:t>
                      </a:r>
                    </a:p>
                    <a:p>
                      <a:pPr algn="l"/>
                      <a:r>
                        <a:rPr lang="da-DK" baseline="0" dirty="0" smtClean="0"/>
                        <a:t>elsalg til 0,60 kr/kWh efter 10 år !!</a:t>
                      </a:r>
                    </a:p>
                    <a:p>
                      <a:pPr algn="l"/>
                      <a:endParaRPr lang="da-DK" baseline="0" dirty="0" smtClean="0"/>
                    </a:p>
                    <a:p>
                      <a:pPr algn="l"/>
                      <a:r>
                        <a:rPr lang="da-DK" baseline="0" dirty="0" smtClean="0"/>
                        <a:t>Anlægget vil producere </a:t>
                      </a:r>
                      <a:r>
                        <a:rPr lang="da-DK" baseline="0" dirty="0" err="1" smtClean="0"/>
                        <a:t>ca</a:t>
                      </a:r>
                      <a:r>
                        <a:rPr lang="da-DK" baseline="0" dirty="0" smtClean="0"/>
                        <a:t> 95.000 kWh/år</a:t>
                      </a:r>
                    </a:p>
                    <a:p>
                      <a:pPr algn="l"/>
                      <a:r>
                        <a:rPr lang="da-DK" baseline="0" dirty="0" smtClean="0"/>
                        <a:t>Bedriften har et elforbrug på </a:t>
                      </a:r>
                      <a:r>
                        <a:rPr lang="da-DK" baseline="0" dirty="0" err="1" smtClean="0"/>
                        <a:t>ca</a:t>
                      </a:r>
                      <a:r>
                        <a:rPr lang="da-DK" baseline="0" dirty="0" smtClean="0"/>
                        <a:t> 68.000 kWh/år</a:t>
                      </a:r>
                    </a:p>
                    <a:p>
                      <a:pPr algn="l"/>
                      <a:r>
                        <a:rPr lang="da-DK" baseline="0" dirty="0" smtClean="0"/>
                        <a:t>Sælger derved 27.000 kWh/år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Konklusioner solceller i landbruget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Relativ lang tilbagebetalingstid - ca. 12 år på solcelleanlæg</a:t>
            </a:r>
          </a:p>
          <a:p>
            <a:r>
              <a:rPr lang="da-DK" sz="2400" dirty="0" smtClean="0">
                <a:solidFill>
                  <a:srgbClr val="FF0000"/>
                </a:solidFill>
              </a:rPr>
              <a:t>Behov for udvikling af intelligente systemer der udnytter den vedvarende energi netop, når den produceres</a:t>
            </a:r>
          </a:p>
          <a:p>
            <a:r>
              <a:rPr lang="da-DK" sz="2400" dirty="0" smtClean="0"/>
              <a:t>Solcellernes indkøbspris skal falde løbende med </a:t>
            </a:r>
            <a:r>
              <a:rPr lang="da-DK" sz="2400" dirty="0" err="1" smtClean="0"/>
              <a:t>ca</a:t>
            </a:r>
            <a:r>
              <a:rPr lang="da-DK" sz="2400" dirty="0" smtClean="0"/>
              <a:t> 10% om året for at modsvare faldet i afregningsprisen på det overskydende el </a:t>
            </a:r>
          </a:p>
          <a:p>
            <a:r>
              <a:rPr lang="da-DK" sz="2400" dirty="0" smtClean="0"/>
              <a:t>Bedriften i eksemplet gør sig delvist uafhængigt af elprisens udvikling/stigning. </a:t>
            </a:r>
            <a:r>
              <a:rPr lang="da-DK" sz="2400" dirty="0" smtClean="0">
                <a:solidFill>
                  <a:srgbClr val="FF0000"/>
                </a:solidFill>
              </a:rPr>
              <a:t>Positivt</a:t>
            </a:r>
          </a:p>
          <a:p>
            <a:r>
              <a:rPr lang="da-DK" sz="2400" dirty="0" smtClean="0"/>
              <a:t>Husk, at afregningsprisen bliver 60 øre/kWh for overskydende el efter 10 års drif</a:t>
            </a:r>
            <a:r>
              <a:rPr lang="da-DK" sz="2800" dirty="0" smtClean="0"/>
              <a:t>t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Økologisk energi</a:t>
            </a:r>
            <a:br>
              <a:rPr lang="da-DK" dirty="0" smtClean="0"/>
            </a:br>
            <a:r>
              <a:rPr lang="da-DK" sz="3200" dirty="0" smtClean="0"/>
              <a:t>Landbaserede vindmøller?</a:t>
            </a:r>
            <a:br>
              <a:rPr lang="da-DK" sz="3200" dirty="0" smtClean="0"/>
            </a:b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2000" i="1" dirty="0" smtClean="0"/>
              <a:t>af Kristian Sejersbøl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12727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Økologisk Landsforening og økologisk energi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 smtClean="0"/>
              <a:t>Økologiske landmænd vil</a:t>
            </a:r>
            <a:br>
              <a:rPr lang="da-DK" sz="2000" b="1" dirty="0" smtClean="0"/>
            </a:br>
            <a:endParaRPr lang="da-DK" sz="2000" b="1" dirty="0" smtClean="0"/>
          </a:p>
          <a:p>
            <a:r>
              <a:rPr lang="da-D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Bruge fossilfri energi</a:t>
            </a:r>
          </a:p>
          <a:p>
            <a:r>
              <a:rPr lang="da-DK" dirty="0" smtClean="0"/>
              <a:t>Sænke energiforbruget</a:t>
            </a:r>
          </a:p>
          <a:p>
            <a:r>
              <a:rPr lang="da-DK" dirty="0" smtClean="0"/>
              <a:t>Producere vedvarende energi (VE)</a:t>
            </a:r>
          </a:p>
          <a:p>
            <a:pPr marL="0" indent="0">
              <a:buNone/>
            </a:pPr>
            <a:endParaRPr lang="da-DK" sz="2000" dirty="0" smtClean="0"/>
          </a:p>
          <a:p>
            <a:endParaRPr lang="da-DK" sz="2000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1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Husstandsvindmøller op til 25 kW</a:t>
            </a:r>
            <a:br>
              <a:rPr lang="da-DK" dirty="0" smtClean="0"/>
            </a:br>
            <a:r>
              <a:rPr lang="da-DK" sz="3200" dirty="0" smtClean="0">
                <a:solidFill>
                  <a:srgbClr val="FF0000"/>
                </a:solidFill>
              </a:rPr>
              <a:t>November 2012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Forliget omkring ændringer af nettomålerordningen er nu udmøntet i et lovforslag.</a:t>
            </a:r>
          </a:p>
          <a:p>
            <a:r>
              <a:rPr lang="da-DK" sz="2800" dirty="0" smtClean="0"/>
              <a:t>I lovforslaget er dog ikke indbygget det forbehold for husstandsmøller, der blev aftalt af forligsparterne. I aftalen stod, at der skulle laves "en nærmere analyse af vilkårene for små husstandsmøller".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Dvs. der er usikkerhed om husstandsmøllerne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Driftsøkonomien i nye vindmøller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993775" y="1674976"/>
            <a:ext cx="7693025" cy="4235450"/>
          </a:xfrm>
        </p:spPr>
        <p:txBody>
          <a:bodyPr/>
          <a:lstStyle/>
          <a:p>
            <a:pPr eaLnBrk="1" hangingPunct="1"/>
            <a:r>
              <a:rPr lang="da-DK" dirty="0" smtClean="0"/>
              <a:t>Regeringens målsætning</a:t>
            </a:r>
          </a:p>
          <a:p>
            <a:pPr eaLnBrk="1" hangingPunct="1"/>
            <a:r>
              <a:rPr lang="da-DK" dirty="0" err="1" smtClean="0"/>
              <a:t>Investeringssum</a:t>
            </a:r>
            <a:r>
              <a:rPr lang="da-DK" dirty="0" smtClean="0"/>
              <a:t> pr mølle - intervaller</a:t>
            </a:r>
          </a:p>
          <a:p>
            <a:pPr eaLnBrk="1" hangingPunct="1"/>
            <a:r>
              <a:rPr lang="da-DK" dirty="0" smtClean="0"/>
              <a:t>Vindhastighedens betydning</a:t>
            </a:r>
          </a:p>
          <a:p>
            <a:pPr eaLnBrk="1" hangingPunct="1"/>
            <a:r>
              <a:rPr lang="da-DK" dirty="0" smtClean="0"/>
              <a:t>Elprisens betydning</a:t>
            </a:r>
          </a:p>
          <a:p>
            <a:pPr eaLnBrk="1" hangingPunct="1"/>
            <a:r>
              <a:rPr lang="da-DK" dirty="0" smtClean="0"/>
              <a:t>Møllestørrelsens betydning</a:t>
            </a:r>
          </a:p>
          <a:p>
            <a:pPr eaLnBrk="1" hangingPunct="1"/>
            <a:r>
              <a:rPr lang="da-DK" dirty="0" smtClean="0"/>
              <a:t>Risikofaktorer</a:t>
            </a:r>
          </a:p>
          <a:p>
            <a:pPr eaLnBrk="1" hangingPunct="1"/>
            <a:r>
              <a:rPr lang="da-DK" dirty="0" smtClean="0"/>
              <a:t>Afkast på andre investeringer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Folketingets mål på vindenergi</a:t>
            </a:r>
            <a:br>
              <a:rPr lang="da-DK" dirty="0" smtClean="0"/>
            </a:br>
            <a:r>
              <a:rPr lang="da-DK" sz="2800" dirty="0" smtClean="0">
                <a:solidFill>
                  <a:srgbClr val="FF0000"/>
                </a:solidFill>
              </a:rPr>
              <a:t>MÅL :52 % af elforbruget dækkes af vindkraft i 2020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89518"/>
            <a:ext cx="8229600" cy="4525963"/>
          </a:xfrm>
        </p:spPr>
        <p:txBody>
          <a:bodyPr/>
          <a:lstStyle/>
          <a:p>
            <a:r>
              <a:rPr lang="da-DK" dirty="0" smtClean="0"/>
              <a:t>500 MW ny effekt opstillet frem mod 2020 = </a:t>
            </a:r>
            <a:r>
              <a:rPr lang="da-DK" dirty="0" err="1" smtClean="0"/>
              <a:t>ca</a:t>
            </a:r>
            <a:r>
              <a:rPr lang="da-DK" dirty="0" smtClean="0"/>
              <a:t> 200 nye møller på land</a:t>
            </a:r>
          </a:p>
          <a:p>
            <a:r>
              <a:rPr lang="da-DK" dirty="0" smtClean="0"/>
              <a:t>+ Udskiftning af ca. 1300 MW effekt = </a:t>
            </a:r>
            <a:r>
              <a:rPr lang="da-DK" dirty="0" err="1" smtClean="0"/>
              <a:t>ca</a:t>
            </a:r>
            <a:r>
              <a:rPr lang="da-DK" dirty="0" smtClean="0"/>
              <a:t> 500 nye møller på land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I alt mål/ønske om opstilling af 700 nye møller på land frem mod 2020</a:t>
            </a:r>
          </a:p>
          <a:p>
            <a:r>
              <a:rPr lang="da-DK" dirty="0" smtClean="0"/>
              <a:t>+ 1.200 MW havvindmøller</a:t>
            </a:r>
          </a:p>
          <a:p>
            <a:r>
              <a:rPr lang="da-DK" dirty="0" smtClean="0"/>
              <a:t>+ 400 MW kystnære møller</a:t>
            </a:r>
            <a:endParaRPr lang="da-DK" dirty="0"/>
          </a:p>
        </p:txBody>
      </p:sp>
      <p:pic>
        <p:nvPicPr>
          <p:cNvPr id="4" name="Picture 6" descr="http://img1.information.dk/files/imagecache/article_image_large/avisbilleder/2012/03/21/20120320-205607-72744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040" y="4435641"/>
            <a:ext cx="1299760" cy="8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Afstandskrav ved mølleetablering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639" y="1178118"/>
            <a:ext cx="70723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Støj fra nye vindmøller</a:t>
            </a:r>
          </a:p>
        </p:txBody>
      </p:sp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Maksimalt 44 dB ved udendørs opholdsarealer ved 8 </a:t>
            </a:r>
            <a:r>
              <a:rPr lang="da-DK" dirty="0" err="1" smtClean="0"/>
              <a:t>m/sek</a:t>
            </a:r>
            <a:r>
              <a:rPr lang="da-DK" dirty="0" smtClean="0"/>
              <a:t> (42 dB ved 6 </a:t>
            </a:r>
            <a:r>
              <a:rPr lang="da-DK" dirty="0" err="1" smtClean="0"/>
              <a:t>m/sek</a:t>
            </a:r>
            <a:r>
              <a:rPr lang="da-DK" dirty="0" smtClean="0"/>
              <a:t>)</a:t>
            </a:r>
          </a:p>
          <a:p>
            <a:r>
              <a:rPr lang="da-DK" dirty="0" smtClean="0"/>
              <a:t>Ældre møller støjer ofte 48-50 dB ved tilsvarende steder</a:t>
            </a:r>
          </a:p>
          <a:p>
            <a:r>
              <a:rPr lang="da-DK" dirty="0" smtClean="0"/>
              <a:t>44 dB svarer til sagte tale</a:t>
            </a:r>
          </a:p>
          <a:p>
            <a:r>
              <a:rPr lang="da-DK" dirty="0" smtClean="0"/>
              <a:t>Det maksimale støjniveau fra møller nås ca. 20% af året uden korrektion for vindretningen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Vindmøller i Danmark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264" y="1417638"/>
            <a:ext cx="414337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Effektkurve på en mølle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85938"/>
            <a:ext cx="5929313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/>
              <a:t>Vestas V112 på middelvind 7 m/sek </a:t>
            </a:r>
          </a:p>
        </p:txBody>
      </p:sp>
      <p:sp>
        <p:nvSpPr>
          <p:cNvPr id="819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Producerer 1.140 kW ved 7m/sek</a:t>
            </a:r>
          </a:p>
          <a:p>
            <a:endParaRPr lang="da-DK" smtClean="0"/>
          </a:p>
          <a:p>
            <a:r>
              <a:rPr lang="da-DK" smtClean="0"/>
              <a:t>Årlig produktion = </a:t>
            </a:r>
          </a:p>
          <a:p>
            <a:pPr lvl="1">
              <a:buFontTx/>
              <a:buNone/>
            </a:pPr>
            <a:r>
              <a:rPr lang="da-DK" smtClean="0"/>
              <a:t>1.140 kW x 24h/d x 365 d = 10.000.000 kWh/år</a:t>
            </a:r>
          </a:p>
          <a:p>
            <a:pPr lvl="1">
              <a:buFontTx/>
              <a:buNone/>
            </a:pPr>
            <a:endParaRPr lang="da-DK" smtClean="0"/>
          </a:p>
          <a:p>
            <a:r>
              <a:rPr lang="da-DK" smtClean="0"/>
              <a:t>Årlig elsalg år 1 ca = 0,58 øre/kWh x 10.000.000 kWh = 5.800.000 kr.</a:t>
            </a:r>
          </a:p>
          <a:p>
            <a:pPr lvl="1">
              <a:buFontTx/>
              <a:buNone/>
            </a:pPr>
            <a:endParaRPr lang="da-DK" smtClean="0"/>
          </a:p>
          <a:p>
            <a:pPr lvl="1">
              <a:buFontTx/>
              <a:buNone/>
            </a:pPr>
            <a:endParaRPr lang="da-D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Investeringssummer pr mølle  </a:t>
            </a:r>
            <a:r>
              <a:rPr lang="da-DK" sz="2800" smtClean="0">
                <a:solidFill>
                  <a:srgbClr val="FF0000"/>
                </a:solidFill>
              </a:rPr>
              <a:t>vejledende værdier</a:t>
            </a:r>
            <a:endParaRPr lang="da-DK" smtClean="0">
              <a:solidFill>
                <a:srgbClr val="FF0000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06"/>
                <a:gridCol w="1643074"/>
                <a:gridCol w="1714512"/>
                <a:gridCol w="153033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FFC000"/>
                          </a:solidFill>
                        </a:rPr>
                        <a:t>Møllestørrelse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rgbClr val="FFC000"/>
                          </a:solidFill>
                        </a:rPr>
                        <a:t>”Mindre ”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rgbClr val="FFC000"/>
                          </a:solidFill>
                        </a:rPr>
                        <a:t>”Middel”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rgbClr val="FFC000"/>
                          </a:solidFill>
                        </a:rPr>
                        <a:t>”Stor”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Navhøjde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67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80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94</a:t>
                      </a:r>
                      <a:r>
                        <a:rPr lang="da-DK" baseline="0" dirty="0" smtClean="0"/>
                        <a:t> m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Rotordiameter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80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100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112 m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højde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107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130</a:t>
                      </a:r>
                      <a:r>
                        <a:rPr lang="da-DK" baseline="0" dirty="0" smtClean="0"/>
                        <a:t> 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150 m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Investering mølle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14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21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26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Investering fundament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0,8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1,0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1,2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Øvrige investeringer </a:t>
                      </a:r>
                      <a:r>
                        <a:rPr lang="da-DK" dirty="0" err="1" smtClean="0"/>
                        <a:t>excl</a:t>
                      </a:r>
                      <a:r>
                        <a:rPr lang="da-DK" dirty="0" smtClean="0"/>
                        <a:t> grundstykke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1,7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2,0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2,0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pris – </a:t>
                      </a:r>
                      <a:r>
                        <a:rPr lang="da-DK" dirty="0" err="1" smtClean="0"/>
                        <a:t>ca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16,5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24,0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29,2 </a:t>
                      </a:r>
                      <a:r>
                        <a:rPr lang="da-DK" dirty="0" err="1" smtClean="0"/>
                        <a:t>mill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Elpriser</a:t>
            </a:r>
          </a:p>
        </p:txBody>
      </p:sp>
      <p:sp>
        <p:nvSpPr>
          <p:cNvPr id="1024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Fossilfri energi</a:t>
            </a:r>
            <a:br>
              <a:rPr lang="da-DK" dirty="0" smtClean="0"/>
            </a:br>
            <a:r>
              <a:rPr lang="da-DK" sz="3200" dirty="0" smtClean="0"/>
              <a:t>kan det betale sig?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Langsigtet - JA: </a:t>
            </a:r>
            <a:br>
              <a:rPr lang="da-DK" dirty="0" smtClean="0"/>
            </a:br>
            <a:r>
              <a:rPr lang="da-DK" dirty="0" smtClean="0"/>
              <a:t>uafhængighed af kul, olie og naturgas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Kortsigtet - MÅSKE:</a:t>
            </a:r>
            <a:br>
              <a:rPr lang="da-DK" dirty="0" smtClean="0"/>
            </a:br>
            <a:r>
              <a:rPr lang="da-DK" dirty="0" smtClean="0"/>
              <a:t>omstilling med køb af ny teknologi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1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Konkrete elpriser for vindmølleafregning oktober 2012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643188"/>
            <a:ext cx="8797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påvirker elprisen?</a:t>
            </a:r>
          </a:p>
        </p:txBody>
      </p:sp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Råolieprisen</a:t>
            </a:r>
          </a:p>
          <a:p>
            <a:r>
              <a:rPr lang="da-DK" smtClean="0"/>
              <a:t>Vækstsignaler (primært i Vesten)</a:t>
            </a:r>
          </a:p>
          <a:p>
            <a:r>
              <a:rPr lang="da-DK" smtClean="0"/>
              <a:t>Vejrudsigter (nedbørsmængder i Norge)</a:t>
            </a:r>
          </a:p>
          <a:p>
            <a:r>
              <a:rPr lang="da-DK" smtClean="0"/>
              <a:t>Politiske udmeldinger fx lukning af tyske A-kraftværker</a:t>
            </a:r>
          </a:p>
          <a:p>
            <a:r>
              <a:rPr lang="da-DK" smtClean="0"/>
              <a:t>Transmissionsmuligheder (køb/salg til nabolande)</a:t>
            </a:r>
          </a:p>
          <a:p>
            <a:r>
              <a:rPr lang="da-DK" smtClean="0"/>
              <a:t>Øvrige forhold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/>
              <a:t>Afregningsprisens sammensætning for en ny vindmølle – vejledende værdier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92921" y="1417638"/>
          <a:ext cx="7693026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42"/>
                <a:gridCol w="2564342"/>
                <a:gridCol w="256434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Eksempel</a:t>
                      </a:r>
                      <a:b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Med tilskud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Når tilskudsperiode er udløbet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Markedspris el </a:t>
                      </a:r>
                      <a:r>
                        <a:rPr lang="da-DK" dirty="0" err="1" smtClean="0"/>
                        <a:t>incl</a:t>
                      </a:r>
                      <a:r>
                        <a:rPr lang="da-DK" dirty="0" smtClean="0"/>
                        <a:t> balanceydelse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0,32 </a:t>
                      </a:r>
                      <a:r>
                        <a:rPr lang="da-DK" dirty="0" err="1" smtClean="0"/>
                        <a:t>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0,32 </a:t>
                      </a:r>
                      <a:r>
                        <a:rPr lang="da-DK" dirty="0" err="1" smtClean="0"/>
                        <a:t>kr/kWh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Tilskud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0,25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aseline="0" dirty="0" smtClean="0"/>
                        <a:t>0 </a:t>
                      </a:r>
                      <a:r>
                        <a:rPr lang="da-DK" baseline="0" dirty="0" err="1" smtClean="0"/>
                        <a:t>kr/kWh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afregningspris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0,57 </a:t>
                      </a:r>
                      <a:r>
                        <a:rPr lang="da-DK" dirty="0" err="1" smtClean="0"/>
                        <a:t>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0,32 kr/kWh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Antal fuldlasttimer</a:t>
                      </a:r>
                      <a:r>
                        <a:rPr lang="da-DK" baseline="0" dirty="0" smtClean="0"/>
                        <a:t> med tilskud</a:t>
                      </a:r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Beregnes ud fra generatorstørrelse (og rotorareal efter 1/1 2014)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Summeret tilskud i driftsperioden for en Vestas V112 tilsluttet</a:t>
                      </a:r>
                      <a:r>
                        <a:rPr lang="da-DK" baseline="0" dirty="0" smtClean="0"/>
                        <a:t> efter 1/1-2014</a:t>
                      </a:r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18.800.000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kr</a:t>
                      </a:r>
                      <a:r>
                        <a:rPr lang="da-DK" baseline="0" dirty="0" smtClean="0"/>
                        <a:t> </a:t>
                      </a:r>
                      <a:br>
                        <a:rPr lang="da-DK" baseline="0" dirty="0" smtClean="0"/>
                      </a:br>
                      <a:endParaRPr lang="da-DK" baseline="0" dirty="0" smtClean="0"/>
                    </a:p>
                    <a:p>
                      <a:pPr algn="r"/>
                      <a:r>
                        <a:rPr lang="da-DK" sz="1200" baseline="0" dirty="0" smtClean="0"/>
                        <a:t>optjenes over </a:t>
                      </a:r>
                      <a:r>
                        <a:rPr lang="da-DK" sz="1200" baseline="0" dirty="0" err="1" smtClean="0"/>
                        <a:t>ca</a:t>
                      </a:r>
                      <a:r>
                        <a:rPr lang="da-DK" sz="1200" baseline="0" dirty="0" smtClean="0"/>
                        <a:t> 6 år i </a:t>
                      </a:r>
                      <a:r>
                        <a:rPr lang="da-DK" sz="1200" baseline="0" dirty="0" err="1" smtClean="0"/>
                        <a:t>højvindsområde</a:t>
                      </a:r>
                      <a:r>
                        <a:rPr lang="da-DK" sz="1200" baseline="0" dirty="0" smtClean="0"/>
                        <a:t> og over </a:t>
                      </a:r>
                      <a:r>
                        <a:rPr lang="da-DK" sz="1200" baseline="0" dirty="0" err="1" smtClean="0"/>
                        <a:t>ca</a:t>
                      </a:r>
                      <a:r>
                        <a:rPr lang="da-DK" sz="1200" baseline="0" dirty="0" smtClean="0"/>
                        <a:t> 8 år i </a:t>
                      </a:r>
                      <a:r>
                        <a:rPr lang="da-DK" sz="1200" baseline="0" dirty="0" err="1" smtClean="0"/>
                        <a:t>lavvindsområde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1000125"/>
            <a:ext cx="91170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1285875" y="142875"/>
            <a:ext cx="6858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dirty="0"/>
              <a:t>Vindressourcekort i Danmark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kan man påvirke ved planlægningen ?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Mølleantal og størrelse</a:t>
            </a:r>
          </a:p>
          <a:p>
            <a:r>
              <a:rPr lang="da-DK" smtClean="0"/>
              <a:t>Navhøjde</a:t>
            </a:r>
          </a:p>
          <a:p>
            <a:r>
              <a:rPr lang="da-DK" smtClean="0"/>
              <a:t>Rotorstørrelse</a:t>
            </a:r>
          </a:p>
          <a:p>
            <a:r>
              <a:rPr lang="da-DK" smtClean="0"/>
              <a:t>Indbyrdes afstand</a:t>
            </a:r>
          </a:p>
          <a:p>
            <a:r>
              <a:rPr lang="da-DK" smtClean="0"/>
              <a:t>Møllerækkens retningen i forhold til fremherskende vind</a:t>
            </a:r>
          </a:p>
          <a:p>
            <a:r>
              <a:rPr lang="da-DK" smtClean="0"/>
              <a:t>Støjbegrænsning (fx ved nedlæggelse af boliger)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Risikofaktorer ved investering i en vindmølle</a:t>
            </a:r>
          </a:p>
        </p:txBody>
      </p:sp>
      <p:sp>
        <p:nvSpPr>
          <p:cNvPr id="1741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Elprisen</a:t>
            </a:r>
          </a:p>
          <a:p>
            <a:r>
              <a:rPr lang="da-DK" smtClean="0"/>
              <a:t>Manglende vind </a:t>
            </a:r>
          </a:p>
          <a:p>
            <a:endParaRPr lang="da-DK" smtClean="0"/>
          </a:p>
          <a:p>
            <a:endParaRPr lang="da-D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Budget for en Vestas V112  </a:t>
            </a:r>
            <a:r>
              <a:rPr lang="da-DK" smtClean="0">
                <a:solidFill>
                  <a:srgbClr val="FF0000"/>
                </a:solidFill>
              </a:rPr>
              <a:t>eksempel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4376" y="1709159"/>
          <a:ext cx="7693026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172"/>
                <a:gridCol w="2357454"/>
                <a:gridCol w="20304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FFC000"/>
                          </a:solidFill>
                        </a:rPr>
                        <a:t>Pr ny mølle 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err="1" smtClean="0">
                          <a:solidFill>
                            <a:srgbClr val="FFC000"/>
                          </a:solidFill>
                        </a:rPr>
                        <a:t>Højvindsområde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err="1" smtClean="0">
                          <a:solidFill>
                            <a:srgbClr val="FFC000"/>
                          </a:solidFill>
                        </a:rPr>
                        <a:t>Lavvindsområde</a:t>
                      </a:r>
                      <a:endParaRPr lang="da-D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Middelvindhastighed, ca.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8 </a:t>
                      </a:r>
                      <a:r>
                        <a:rPr lang="da-DK" dirty="0" err="1" smtClean="0"/>
                        <a:t>m/sek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6,5 </a:t>
                      </a:r>
                      <a:r>
                        <a:rPr lang="da-DK" dirty="0" err="1" smtClean="0"/>
                        <a:t>m/sek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Samlet investering</a:t>
                      </a:r>
                      <a:r>
                        <a:rPr lang="da-DK" baseline="0" dirty="0"/>
                        <a:t> </a:t>
                      </a:r>
                      <a:r>
                        <a:rPr lang="da-DK" baseline="0" dirty="0" err="1" smtClean="0"/>
                        <a:t>incl</a:t>
                      </a:r>
                      <a:r>
                        <a:rPr lang="da-DK" baseline="0" dirty="0" smtClean="0"/>
                        <a:t> grund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31.000.000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31.000.000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Årlig produktion pr mølle,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12.500.000 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9.000.000 kWh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Værdi af </a:t>
                      </a:r>
                      <a:r>
                        <a:rPr lang="da-DK" dirty="0" err="1" smtClean="0"/>
                        <a:t>elsalg</a:t>
                      </a:r>
                      <a:r>
                        <a:rPr lang="da-DK" baseline="0" dirty="0" smtClean="0"/>
                        <a:t> og tilskud år 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6.910.000 </a:t>
                      </a:r>
                      <a:r>
                        <a:rPr lang="da-DK" dirty="0" err="1" smtClean="0"/>
                        <a:t>kr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4.980.000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kr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Intern</a:t>
                      </a:r>
                      <a:r>
                        <a:rPr lang="da-DK" baseline="0" dirty="0" smtClean="0"/>
                        <a:t> rente år 1 før skat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16%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10%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Driftsresultat år 1</a:t>
                      </a:r>
                      <a:br>
                        <a:rPr lang="da-DK" b="1" dirty="0" smtClean="0"/>
                      </a:br>
                      <a:r>
                        <a:rPr lang="da-DK" sz="1200" b="1" dirty="0" smtClean="0"/>
                        <a:t>25 års afskrivning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 smtClean="0"/>
                        <a:t>3.400.000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 smtClean="0"/>
                        <a:t>1.500.000</a:t>
                      </a:r>
                      <a:endParaRPr lang="da-DK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Tilbagebetalingstid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8 år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13 år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+/- 4 øre på elprisen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+/-</a:t>
                      </a:r>
                      <a:r>
                        <a:rPr lang="da-DK" baseline="0" dirty="0" smtClean="0"/>
                        <a:t> 500.000 </a:t>
                      </a:r>
                      <a:r>
                        <a:rPr lang="da-DK" baseline="0" dirty="0" err="1" smtClean="0"/>
                        <a:t>kr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+/-360.000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+/-</a:t>
                      </a:r>
                      <a:r>
                        <a:rPr lang="da-DK" baseline="0" dirty="0" smtClean="0"/>
                        <a:t> 10% produktionsændring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+/- 690.000 </a:t>
                      </a:r>
                      <a:r>
                        <a:rPr lang="da-DK" dirty="0" err="1" smtClean="0"/>
                        <a:t>kr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+/- 500.000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Tilbagebetaling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87264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04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805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Økologisk Landsforening og økologisk energi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 smtClean="0"/>
              <a:t>Økologiske landmænd vil</a:t>
            </a:r>
            <a:br>
              <a:rPr lang="da-DK" sz="2000" b="1" dirty="0" smtClean="0"/>
            </a:br>
            <a:endParaRPr lang="da-DK" sz="2000" b="1" dirty="0" smtClean="0"/>
          </a:p>
          <a:p>
            <a:r>
              <a:rPr lang="da-DK" dirty="0" smtClean="0"/>
              <a:t>Bruge fossilfri energi</a:t>
            </a:r>
          </a:p>
          <a:p>
            <a:r>
              <a:rPr lang="da-D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Sænke energiforbruget</a:t>
            </a:r>
          </a:p>
          <a:p>
            <a:r>
              <a:rPr lang="da-DK" dirty="0" smtClean="0"/>
              <a:t>Producere vedvarende energi (VE)</a:t>
            </a:r>
          </a:p>
          <a:p>
            <a:pPr marL="0" indent="0">
              <a:buNone/>
            </a:pPr>
            <a:endParaRPr lang="da-DK" sz="2000" dirty="0" smtClean="0"/>
          </a:p>
          <a:p>
            <a:endParaRPr lang="da-DK" sz="2000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45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Afkast på investeringer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932"/>
                <a:gridCol w="1428760"/>
                <a:gridCol w="1530334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2010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2011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Danica. A</a:t>
                      </a:r>
                      <a:r>
                        <a:rPr lang="da-DK" baseline="0" dirty="0" smtClean="0"/>
                        <a:t>ggressiv aktiehandel 30 år til pension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17%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-8,3 %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Danica. Forsigtig aktiehandel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8%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2,8 %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Dansk 2</a:t>
                      </a:r>
                      <a:r>
                        <a:rPr lang="da-DK" baseline="0" dirty="0" smtClean="0"/>
                        <a:t> % statsobligation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2%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Vindmølle </a:t>
                      </a:r>
                      <a:r>
                        <a:rPr lang="da-DK" dirty="0" err="1" smtClean="0"/>
                        <a:t>lavvindsområde</a:t>
                      </a:r>
                      <a:r>
                        <a:rPr lang="da-DK" dirty="0" smtClean="0"/>
                        <a:t> år 2014 ca. 10%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Vindmølleanparter – hvordan ?</a:t>
            </a:r>
          </a:p>
        </p:txBody>
      </p:sp>
      <p:sp>
        <p:nvSpPr>
          <p:cNvPr id="2253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Produktionen i en ny Vestas V112 forventes at kunne være ca. 9.000.000 kWh pr år</a:t>
            </a:r>
          </a:p>
          <a:p>
            <a:r>
              <a:rPr lang="da-DK" smtClean="0"/>
              <a:t>1 anpart = 1.000 kWh produceret pr år</a:t>
            </a:r>
          </a:p>
          <a:p>
            <a:r>
              <a:rPr lang="da-DK" smtClean="0"/>
              <a:t>1 mølle indeholder ca. 9.000 anparter</a:t>
            </a:r>
          </a:p>
          <a:p>
            <a:r>
              <a:rPr lang="da-DK" smtClean="0"/>
              <a:t>Anpartsprisen svarer til kostprisen for møllen</a:t>
            </a:r>
          </a:p>
          <a:p>
            <a:r>
              <a:rPr lang="da-DK" smtClean="0"/>
              <a:t>Ved 4 møller skal der udbydes 7.200 anparter</a:t>
            </a:r>
          </a:p>
          <a:p>
            <a:endParaRPr lang="da-D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Økonomi i en vindmølleanpart  </a:t>
            </a:r>
            <a:r>
              <a:rPr lang="da-DK" sz="2800" smtClean="0">
                <a:solidFill>
                  <a:srgbClr val="FF0000"/>
                </a:solidFill>
              </a:rPr>
              <a:t>vejledende eksempel</a:t>
            </a:r>
            <a:endParaRPr lang="da-DK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974346" y="1674976"/>
          <a:ext cx="5072063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4" imgW="3009821" imgH="2447820" progId="Excel.Sheet.8">
                  <p:embed/>
                </p:oleObj>
              </mc:Choice>
              <mc:Fallback>
                <p:oleObj name="Worksheet" r:id="rId4" imgW="3009821" imgH="244782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346" y="1674976"/>
                        <a:ext cx="5072063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Vindmølleanparter og skat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838200" y="1640793"/>
          <a:ext cx="769302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42"/>
                <a:gridCol w="2564342"/>
                <a:gridCol w="2564342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Skematisk regel</a:t>
                      </a:r>
                      <a:br>
                        <a:rPr lang="da-DK" dirty="0" smtClean="0"/>
                      </a:br>
                      <a:r>
                        <a:rPr lang="da-DK" dirty="0" smtClean="0"/>
                        <a:t>(sommerhusreglen)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Anpartsreglerne</a:t>
                      </a:r>
                    </a:p>
                    <a:p>
                      <a:r>
                        <a:rPr lang="da-DK" dirty="0" smtClean="0"/>
                        <a:t>Ved mere end 10 deltagere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Løbende afkast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Første</a:t>
                      </a:r>
                      <a:r>
                        <a:rPr lang="da-DK" baseline="0" dirty="0" smtClean="0"/>
                        <a:t> 7.000 kr. skattefrie. Derefter alm. skattepligt ekskl. AM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Beskatning som kapitalindkomst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Beskatning ved salg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Skattefri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Skattepligtig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Skattemæssig afskrivning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Ikke muligt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Man</a:t>
                      </a:r>
                      <a:r>
                        <a:rPr lang="da-DK" baseline="0" dirty="0" smtClean="0"/>
                        <a:t> kan afskrive ned til indkomst = 0 </a:t>
                      </a:r>
                      <a:r>
                        <a:rPr lang="da-DK" baseline="0" dirty="0" err="1" smtClean="0"/>
                        <a:t>kr</a:t>
                      </a:r>
                      <a:r>
                        <a:rPr lang="da-DK" baseline="0" dirty="0" smtClean="0"/>
                        <a:t> men ikke overføre underskud til anden indkomst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7924800" cy="1143000"/>
          </a:xfrm>
        </p:spPr>
        <p:txBody>
          <a:bodyPr/>
          <a:lstStyle/>
          <a:p>
            <a:pPr eaLnBrk="1" hangingPunct="1"/>
            <a:r>
              <a:rPr lang="da-DK" smtClean="0"/>
              <a:t>Hvor kan du søge mere viden?</a:t>
            </a:r>
          </a:p>
        </p:txBody>
      </p:sp>
      <p:sp>
        <p:nvSpPr>
          <p:cNvPr id="24579" name="Pladsholder til indhold 2"/>
          <p:cNvSpPr>
            <a:spLocks noGrp="1"/>
          </p:cNvSpPr>
          <p:nvPr>
            <p:ph idx="1"/>
          </p:nvPr>
        </p:nvSpPr>
        <p:spPr>
          <a:xfrm>
            <a:off x="838200" y="2362200"/>
            <a:ext cx="8126413" cy="4235450"/>
          </a:xfrm>
        </p:spPr>
        <p:txBody>
          <a:bodyPr/>
          <a:lstStyle/>
          <a:p>
            <a:pPr eaLnBrk="1" hangingPunct="1"/>
            <a:r>
              <a:rPr lang="da-DK" sz="2400" smtClean="0">
                <a:hlinkClick r:id="rId2"/>
              </a:rPr>
              <a:t>www.videnomvind.dk</a:t>
            </a:r>
            <a:endParaRPr lang="da-DK" sz="2400" smtClean="0"/>
          </a:p>
          <a:p>
            <a:pPr eaLnBrk="1" hangingPunct="1"/>
            <a:r>
              <a:rPr lang="da-DK" sz="2400" smtClean="0">
                <a:hlinkClick r:id="rId3"/>
              </a:rPr>
              <a:t>www.energinet.dk</a:t>
            </a:r>
            <a:endParaRPr lang="da-DK" sz="2400" smtClean="0"/>
          </a:p>
          <a:p>
            <a:pPr eaLnBrk="1" hangingPunct="1"/>
            <a:r>
              <a:rPr lang="da-DK" sz="2400" smtClean="0">
                <a:hlinkClick r:id="rId4"/>
              </a:rPr>
              <a:t>www.lemvig-landbo.dk</a:t>
            </a:r>
            <a:endParaRPr lang="da-DK" sz="2400" smtClean="0"/>
          </a:p>
          <a:p>
            <a:pPr eaLnBrk="1" hangingPunct="1"/>
            <a:r>
              <a:rPr lang="da-DK" sz="2400" smtClean="0">
                <a:hlinkClick r:id="rId5"/>
              </a:rPr>
              <a:t>http://www.lemvig-landbo.dk/%c3%98konomiberegning</a:t>
            </a:r>
            <a:r>
              <a:rPr lang="da-DK" sz="2400" smtClean="0"/>
              <a:t> </a:t>
            </a:r>
          </a:p>
          <a:p>
            <a:pPr eaLnBrk="1" hangingPunct="1"/>
            <a:r>
              <a:rPr lang="da-DK" sz="2400" smtClean="0">
                <a:hlinkClick r:id="rId6"/>
              </a:rPr>
              <a:t>http://miljoegis.mim.dk/cbkort?profile=miljoegis-vindmoeller</a:t>
            </a:r>
            <a:r>
              <a:rPr lang="da-DK" sz="2400" smtClean="0"/>
              <a:t> </a:t>
            </a:r>
          </a:p>
          <a:p>
            <a:pPr eaLnBrk="1" hangingPunct="1"/>
            <a:r>
              <a:rPr lang="da-DK" sz="2400" smtClean="0"/>
              <a:t>Kristian Sejersbøl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z="2400" smtClean="0"/>
              <a:t>    Lemvigegnens Landboforening</a:t>
            </a:r>
            <a:br>
              <a:rPr lang="da-DK" sz="2400" smtClean="0"/>
            </a:br>
            <a:r>
              <a:rPr lang="da-DK" sz="2400" smtClean="0"/>
              <a:t>Tlf 25196312</a:t>
            </a:r>
          </a:p>
          <a:p>
            <a:pPr eaLnBrk="1" hangingPunct="1">
              <a:buFont typeface="Wingdings" pitchFamily="2" charset="2"/>
              <a:buNone/>
            </a:pPr>
            <a:r>
              <a:rPr lang="da-DK" sz="2400" smtClean="0"/>
              <a:t>     </a:t>
            </a:r>
            <a:r>
              <a:rPr lang="da-DK" sz="2400" smtClean="0">
                <a:hlinkClick r:id="rId7"/>
              </a:rPr>
              <a:t>ks@lemvig-landbo.dk</a:t>
            </a:r>
            <a:r>
              <a:rPr lang="da-DK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a-DK" smtClean="0"/>
          </a:p>
        </p:txBody>
      </p:sp>
      <p:pic>
        <p:nvPicPr>
          <p:cNvPr id="24580" name="Picture 5" descr="Landbologo - ny 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88913"/>
            <a:ext cx="2384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Sænke energiforbruget</a:t>
            </a:r>
            <a:r>
              <a:rPr lang="da-DK" dirty="0"/>
              <a:t/>
            </a:r>
            <a:br>
              <a:rPr lang="da-DK" dirty="0"/>
            </a:br>
            <a:r>
              <a:rPr lang="da-DK" sz="3200" dirty="0"/>
              <a:t>kan det betale sig?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Investering</a:t>
            </a:r>
          </a:p>
          <a:p>
            <a:r>
              <a:rPr lang="da-DK" dirty="0" smtClean="0"/>
              <a:t>Udbytte</a:t>
            </a:r>
          </a:p>
          <a:p>
            <a:endParaRPr lang="da-DK" dirty="0"/>
          </a:p>
          <a:p>
            <a:r>
              <a:rPr lang="da-DK" dirty="0" smtClean="0"/>
              <a:t>Undersøgelse på </a:t>
            </a:r>
            <a:r>
              <a:rPr lang="da-DK" dirty="0" err="1" smtClean="0"/>
              <a:t>Øko</a:t>
            </a:r>
            <a:r>
              <a:rPr lang="da-DK" dirty="0" smtClean="0"/>
              <a:t>-landbrug</a:t>
            </a:r>
          </a:p>
          <a:p>
            <a:r>
              <a:rPr lang="da-DK" dirty="0" smtClean="0"/>
              <a:t>Klimahandlingsplan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6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Økologisk Landsforening og økologisk energi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 smtClean="0"/>
              <a:t>Økologiske landmænd vil</a:t>
            </a:r>
            <a:br>
              <a:rPr lang="da-DK" sz="2000" b="1" dirty="0" smtClean="0"/>
            </a:br>
            <a:endParaRPr lang="da-DK" sz="2000" b="1" dirty="0" smtClean="0"/>
          </a:p>
          <a:p>
            <a:r>
              <a:rPr lang="da-DK" dirty="0" smtClean="0"/>
              <a:t>Bruge fossilfri energi</a:t>
            </a:r>
          </a:p>
          <a:p>
            <a:r>
              <a:rPr lang="da-DK" dirty="0" smtClean="0"/>
              <a:t>Sænke energiforbruget</a:t>
            </a:r>
          </a:p>
          <a:p>
            <a:r>
              <a:rPr lang="da-D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Producere vedvarende energi (VE)</a:t>
            </a:r>
          </a:p>
          <a:p>
            <a:pPr marL="0" indent="0">
              <a:buNone/>
            </a:pPr>
            <a:endParaRPr lang="da-DK" sz="2000" dirty="0" smtClean="0"/>
          </a:p>
          <a:p>
            <a:endParaRPr lang="da-DK" sz="2000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8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Producere vedvarende energi</a:t>
            </a:r>
            <a:r>
              <a:rPr lang="da-DK" dirty="0"/>
              <a:t/>
            </a:r>
            <a:br>
              <a:rPr lang="da-DK" dirty="0"/>
            </a:br>
            <a:r>
              <a:rPr lang="da-DK" sz="3200" dirty="0"/>
              <a:t>kan det betale sig?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Produktion af VE på økologiske landbrug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err="1" smtClean="0"/>
              <a:t>Faktaark</a:t>
            </a:r>
            <a:r>
              <a:rPr lang="da-DK" dirty="0" smtClean="0"/>
              <a:t> på vores stand </a:t>
            </a:r>
            <a:br>
              <a:rPr lang="da-DK" dirty="0" smtClean="0"/>
            </a:br>
            <a:r>
              <a:rPr lang="da-DK" dirty="0" smtClean="0"/>
              <a:t>(sol, vind, varmepumper, biogas)</a:t>
            </a:r>
          </a:p>
        </p:txBody>
      </p:sp>
    </p:spTree>
    <p:extLst>
      <p:ext uri="{BB962C8B-B14F-4D97-AF65-F5344CB8AC3E}">
        <p14:creationId xmlns:p14="http://schemas.microsoft.com/office/powerpoint/2010/main" val="2767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Solceller på landbrug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Nettomålerordningen på årsbasis er ophævet</a:t>
            </a:r>
          </a:p>
          <a:p>
            <a:r>
              <a:rPr lang="da-DK" dirty="0" smtClean="0"/>
              <a:t>Produktion til eget strømforbrug fortsat muligt på landbrug</a:t>
            </a:r>
          </a:p>
          <a:p>
            <a:r>
              <a:rPr lang="da-DK" dirty="0" smtClean="0"/>
              <a:t>Salg af overskydende el givetvis bedre forretning end produktion til eget forbrug 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625" y="3478138"/>
            <a:ext cx="801435" cy="11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Afregningspriser for overskydende strøm fra solceller </a:t>
            </a:r>
            <a:endParaRPr lang="da-DK" sz="28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754"/>
                <a:gridCol w="3383923"/>
                <a:gridCol w="3383923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Etableringsår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Afregningspris for overskydende</a:t>
                      </a:r>
                      <a:r>
                        <a:rPr lang="da-DK" baseline="0" dirty="0" smtClean="0"/>
                        <a:t> strøm 10 første driftsår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Max- effekt på anlægget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1,30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1,16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1,02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0,88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0,74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0,60 kr/kWh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400 kW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oko</Template>
  <TotalTime>3808</TotalTime>
  <Words>1172</Words>
  <Application>Microsoft Office PowerPoint</Application>
  <PresentationFormat>Skærmshow (4:3)</PresentationFormat>
  <Paragraphs>360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44</vt:i4>
      </vt:variant>
    </vt:vector>
  </HeadingPairs>
  <TitlesOfParts>
    <vt:vector size="47" baseType="lpstr">
      <vt:lpstr>oko</vt:lpstr>
      <vt:lpstr>Regneark</vt:lpstr>
      <vt:lpstr>Worksheet</vt:lpstr>
      <vt:lpstr>Økologisk energi vindmøller og solceller, kan det betale sig?   af Kristian Sejersbøl &amp; Lone Klit Malm</vt:lpstr>
      <vt:lpstr>Økologisk Landsforening og økologisk energi</vt:lpstr>
      <vt:lpstr>Fossilfri energi kan det betale sig?</vt:lpstr>
      <vt:lpstr>Økologisk Landsforening og økologisk energi</vt:lpstr>
      <vt:lpstr>Sænke energiforbruget kan det betale sig?</vt:lpstr>
      <vt:lpstr>Økologisk Landsforening og økologisk energi</vt:lpstr>
      <vt:lpstr>Producere vedvarende energi kan det betale sig?</vt:lpstr>
      <vt:lpstr>Solceller på landbrug</vt:lpstr>
      <vt:lpstr>Afregningspriser for overskydende strøm fra solceller </vt:lpstr>
      <vt:lpstr>400 kW anlæg</vt:lpstr>
      <vt:lpstr>Solcellernes årsproduktion</vt:lpstr>
      <vt:lpstr>Arealer og el-produktion</vt:lpstr>
      <vt:lpstr>Eksempel på malkekvægbrug</vt:lpstr>
      <vt:lpstr>Eksempel</vt:lpstr>
      <vt:lpstr>PowerPoint-præsentation</vt:lpstr>
      <vt:lpstr>Hvad kan man investere ved break-even ? 126.000 kr i besparelse pr år i eksemplet med 108 køer</vt:lpstr>
      <vt:lpstr>Investering i solceller på kostalden 108 årskøer på bedriften</vt:lpstr>
      <vt:lpstr>Konklusioner solceller i landbruget</vt:lpstr>
      <vt:lpstr>Økologisk energi Landbaserede vindmøller?   af Kristian Sejersbøl</vt:lpstr>
      <vt:lpstr>Husstandsvindmøller op til 25 kW November 2012</vt:lpstr>
      <vt:lpstr>Driftsøkonomien i nye vindmøller</vt:lpstr>
      <vt:lpstr>Folketingets mål på vindenergi MÅL :52 % af elforbruget dækkes af vindkraft i 2020</vt:lpstr>
      <vt:lpstr>Afstandskrav ved mølleetablering</vt:lpstr>
      <vt:lpstr>Støj fra nye vindmøller</vt:lpstr>
      <vt:lpstr>Vindmøller i Danmark</vt:lpstr>
      <vt:lpstr>Effektkurve på en mølle</vt:lpstr>
      <vt:lpstr>Vestas V112 på middelvind 7 m/sek </vt:lpstr>
      <vt:lpstr>Investeringssummer pr mølle  vejledende værdier</vt:lpstr>
      <vt:lpstr>Elpriser</vt:lpstr>
      <vt:lpstr>PowerPoint-præsentation</vt:lpstr>
      <vt:lpstr>Konkrete elpriser for vindmølleafregning oktober 2012</vt:lpstr>
      <vt:lpstr>Hvad påvirker elprisen?</vt:lpstr>
      <vt:lpstr>Afregningsprisens sammensætning for en ny vindmølle – vejledende værdier</vt:lpstr>
      <vt:lpstr>PowerPoint-præsentation</vt:lpstr>
      <vt:lpstr>Hvad kan man påvirke ved planlægningen ?</vt:lpstr>
      <vt:lpstr>Risikofaktorer ved investering i en vindmølle</vt:lpstr>
      <vt:lpstr>Budget for en Vestas V112  eksempel</vt:lpstr>
      <vt:lpstr>Tilbagebetaling</vt:lpstr>
      <vt:lpstr>PowerPoint-præsentation</vt:lpstr>
      <vt:lpstr>Afkast på investeringer</vt:lpstr>
      <vt:lpstr>Vindmølleanparter – hvordan ?</vt:lpstr>
      <vt:lpstr>Økonomi i en vindmølleanpart  vejledende eksempel</vt:lpstr>
      <vt:lpstr>Vindmølleanparter og skat</vt:lpstr>
      <vt:lpstr>Hvor kan du søge mere viden?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Peder Hovgaard</dc:creator>
  <cp:lastModifiedBy>Lone Klit Malm</cp:lastModifiedBy>
  <cp:revision>191</cp:revision>
  <cp:lastPrinted>2009-09-14T11:57:00Z</cp:lastPrinted>
  <dcterms:created xsi:type="dcterms:W3CDTF">2010-03-03T14:05:09Z</dcterms:created>
  <dcterms:modified xsi:type="dcterms:W3CDTF">2012-12-06T11:06:16Z</dcterms:modified>
</cp:coreProperties>
</file>